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6"/>
  </p:notesMasterIdLst>
  <p:sldIdLst>
    <p:sldId id="256" r:id="rId2"/>
    <p:sldId id="347" r:id="rId3"/>
    <p:sldId id="348" r:id="rId4"/>
    <p:sldId id="34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p:scale>
          <a:sx n="150" d="100"/>
          <a:sy n="150" d="100"/>
        </p:scale>
        <p:origin x="52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66855e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fd66855e6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05a8c69f8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05a8c69f8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05a8c69f8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05a8c69f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05a8c69f8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05a8c69f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05a8c69f8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05a8c69f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05a8c69f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05a8c69f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05a8c69f8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05a8c69f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05a8c69f8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05a8c69f8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05a8c69f8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05a8c69f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05a8c69f8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05a8c69f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0a697e03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0a697e03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K" dirty="0"/>
              <a:t>Wh of 1st hidden layer = Wh of 2nd layer and so on will remain same.</a:t>
            </a:r>
          </a:p>
        </p:txBody>
      </p:sp>
    </p:spTree>
    <p:extLst>
      <p:ext uri="{BB962C8B-B14F-4D97-AF65-F5344CB8AC3E}">
        <p14:creationId xmlns:p14="http://schemas.microsoft.com/office/powerpoint/2010/main" val="2319621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05a8c69f8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5a8c69f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05a8c69f8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05a8c69f8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05a8c69f8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05a8c69f8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05a8c69f8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05a8c69f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05a8c69f8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05a8c69f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05a8c69f8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05a8c69f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0a697e03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0a697e03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005a8c69f8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05a8c69f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05a8c69f8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05a8c69f8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05a8c69f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05a8c69f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05a8c69f8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05a8c69f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d66855e6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d66855e6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0a697e03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0a697e03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0a697e033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0a697e03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d66855e6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d66855e6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d66855e6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d66855e6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05a8c69f8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05a8c69f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d66855e6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d66855e6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05a8c69f8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05a8c69f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d66855e6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d66855e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05a8c69f8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05a8c69f8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05a8c69f8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05a8c69f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0a697e03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0a697e03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05a8c69f8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05a8c69f8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05a8c69f8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05a8c69f8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05a8c69f8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05a8c69f8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05a8c69f8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05a8c69f8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05a8c69f8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05a8c69f8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05a8c69f8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05a8c69f8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05a8c69f8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05a8c69f8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05a8c69f8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05a8c69f8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05a8c69f8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05a8c69f8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05a8c69f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05a8c69f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05a8c69f8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05a8c69f8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05a8c69f8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05a8c69f8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05a8c69f8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05a8c69f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05a8c69f8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05a8c69f8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05a8c69f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05a8c69f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0a697e03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0a697e03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05a8c69f8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05a8c69f8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05a8c69f8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05a8c69f8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05a8c69f8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05a8c69f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05a8c69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05a8c69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05a8c69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05a8c69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05a8c69f8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05a8c69f8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05a8c69f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05a8c69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0a697e033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0a697e03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0a697e033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0a697e03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0a697e03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0a697e03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05a8c69f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5a8c69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05a8c69f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05a8c69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005a8c69f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05a8c69f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d66855e6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d66855e6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05a8c69f8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005a8c69f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05a8c69f8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05a8c69f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05a8c69f8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05a8c69f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05a8c69f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05a8c69f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0a697e03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0a697e03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005a8c69f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05a8c69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05a8c69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05a8c69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05a8c69f8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05a8c69f8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05a8c69f8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05a8c69f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05a8c69f8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05a8c69f8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005a8c69f8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05a8c69f8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05a8c69f8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05a8c69f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05a8c69f8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05a8c69f8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05a8c69f8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05a8c69f8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0a697e03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0a697e0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0a697e0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0a697e0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00a697e03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00a697e0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0a697e03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0a697e0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0a697e03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00a697e03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00a697e03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00a697e03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0a697e03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0a697e03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0a697e03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0a697e03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0a697e03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0a697e03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05a8c69f8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05a8c69f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00a697e03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00a697e03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0a697e03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0a697e03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d66855e65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66855e6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deep-math-machine-learning-ai/chapter-10-1-deepnlp-lstm-long-short-term-memory-networks-with-math-21477f8e4235"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medium.com/@raqueebilahi/text-lstm-f1aaceeb5727" TargetMode="External"/><Relationship Id="rId13" Type="http://schemas.openxmlformats.org/officeDocument/2006/relationships/hyperlink" Target="https://www.youtube.com/watch?v=9TFnjJkfqmA" TargetMode="External"/><Relationship Id="rId3" Type="http://schemas.openxmlformats.org/officeDocument/2006/relationships/hyperlink" Target="https://www.youtube.com/playlist?list=PLyqSpQzTE6M9gCgajvQbc68Hk_JKGBAYT" TargetMode="External"/><Relationship Id="rId7" Type="http://schemas.openxmlformats.org/officeDocument/2006/relationships/hyperlink" Target="https://medium.com/@humble_bee/rnn-recurrent-neural-networks-lstm-842ba7205bbf" TargetMode="External"/><Relationship Id="rId12" Type="http://schemas.openxmlformats.org/officeDocument/2006/relationships/hyperlink" Target="https://stats.stackexchange.com/questions/365428/difference-between-a-single-unit-lstm-and-3-unit-lstm-neural-network/365600"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hyperlink" Target="https://medium.com/@chunduri11/understanding-lstm-plain-and-simple-96026b4468c6" TargetMode="External"/><Relationship Id="rId11" Type="http://schemas.openxmlformats.org/officeDocument/2006/relationships/hyperlink" Target="https://stackoverflow.com/questions/44273249/in-keras-what-exactly-am-i-configuring-when-i-create-a-stateful-lstm-layer-wi" TargetMode="External"/><Relationship Id="rId5" Type="http://schemas.openxmlformats.org/officeDocument/2006/relationships/hyperlink" Target="https://medium.datadriveninvestor.com/recurrent-neural-network-rnn-52dd4f01b7e8" TargetMode="External"/><Relationship Id="rId10" Type="http://schemas.openxmlformats.org/officeDocument/2006/relationships/hyperlink" Target="https://developer.ibm.com/articles/cc-cognitive-recurrent-neural-networks/" TargetMode="External"/><Relationship Id="rId4" Type="http://schemas.openxmlformats.org/officeDocument/2006/relationships/hyperlink" Target="https://bond-kirill-alexandrovich.medium.com/lstm-in-details-is-easy-501630afbcb9" TargetMode="External"/><Relationship Id="rId9" Type="http://schemas.openxmlformats.org/officeDocument/2006/relationships/hyperlink" Target="https://towardsdatascience.com/a-practical-guide-to-rnn-and-lstm-in-keras-980f176271bc" TargetMode="External"/><Relationship Id="rId14" Type="http://schemas.openxmlformats.org/officeDocument/2006/relationships/hyperlink" Target="https://www.ssla.co.uk/long-short-term-memory/"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panose="020F0502020204030204"/>
              <a:buNone/>
            </a:pPr>
            <a:r>
              <a:rPr lang="en-GB"/>
              <a:t>Machine Learning &amp; Deep Learning </a:t>
            </a:r>
          </a:p>
        </p:txBody>
      </p:sp>
      <p:sp>
        <p:nvSpPr>
          <p:cNvPr id="55" name="Google Shape;55;p13"/>
          <p:cNvSpPr txBox="1">
            <a:spLocks noGrp="1"/>
          </p:cNvSpPr>
          <p:nvPr>
            <p:ph type="subTitle" idx="1"/>
          </p:nvPr>
        </p:nvSpPr>
        <p:spPr>
          <a:xfrm>
            <a:off x="338700" y="2759350"/>
            <a:ext cx="8466600" cy="2255100"/>
          </a:xfrm>
          <a:prstGeom prst="rect">
            <a:avLst/>
          </a:prstGeom>
          <a:noFill/>
          <a:ln>
            <a:noFill/>
          </a:ln>
        </p:spPr>
        <p:txBody>
          <a:bodyPr spcFirstLastPara="1" wrap="square" lIns="68575" tIns="34275" rIns="68575" bIns="34275" anchor="t" anchorCtr="0">
            <a:normAutofit fontScale="70000" lnSpcReduction="20000"/>
          </a:bodyPr>
          <a:lstStyle/>
          <a:p>
            <a:pPr marL="0" lvl="0" indent="0" algn="ctr" rtl="0">
              <a:lnSpc>
                <a:spcPct val="90000"/>
              </a:lnSpc>
              <a:spcBef>
                <a:spcPts val="0"/>
              </a:spcBef>
              <a:spcAft>
                <a:spcPts val="0"/>
              </a:spcAft>
              <a:buClr>
                <a:schemeClr val="dk1"/>
              </a:buClr>
              <a:buSzPct val="64000"/>
              <a:buNone/>
            </a:pPr>
            <a:endParaRPr/>
          </a:p>
          <a:p>
            <a:pPr marL="0" lvl="0" indent="0" algn="ctr" rtl="0">
              <a:lnSpc>
                <a:spcPct val="90000"/>
              </a:lnSpc>
              <a:spcBef>
                <a:spcPts val="800"/>
              </a:spcBef>
              <a:spcAft>
                <a:spcPts val="0"/>
              </a:spcAft>
              <a:buClr>
                <a:schemeClr val="dk1"/>
              </a:buClr>
              <a:buSzPct val="78000"/>
              <a:buNone/>
            </a:pPr>
            <a:r>
              <a:rPr lang="en-GB" sz="2300"/>
              <a:t>Week-16</a:t>
            </a:r>
            <a:endParaRPr sz="2300"/>
          </a:p>
          <a:p>
            <a:pPr marL="0" lvl="0" indent="0" algn="ctr" rtl="0">
              <a:lnSpc>
                <a:spcPct val="90000"/>
              </a:lnSpc>
              <a:spcBef>
                <a:spcPts val="800"/>
              </a:spcBef>
              <a:spcAft>
                <a:spcPts val="0"/>
              </a:spcAft>
              <a:buClr>
                <a:schemeClr val="dk1"/>
              </a:buClr>
              <a:buSzPct val="78000"/>
              <a:buNone/>
            </a:pPr>
            <a:r>
              <a:rPr lang="en-GB" sz="2300" b="1"/>
              <a:t>Recurrent Neural Network (RNN)</a:t>
            </a:r>
            <a:endParaRPr sz="2300" b="1"/>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r" rtl="0">
              <a:lnSpc>
                <a:spcPct val="90000"/>
              </a:lnSpc>
              <a:spcBef>
                <a:spcPts val="800"/>
              </a:spcBef>
              <a:spcAft>
                <a:spcPts val="0"/>
              </a:spcAft>
              <a:buClr>
                <a:schemeClr val="dk1"/>
              </a:buClr>
              <a:buSzPct val="82000"/>
              <a:buNone/>
            </a:pPr>
            <a:r>
              <a:rPr lang="en-GB" sz="2190" b="1"/>
              <a:t>Instructor:</a:t>
            </a:r>
            <a:r>
              <a:rPr lang="en-GB" sz="2190"/>
              <a:t> </a:t>
            </a:r>
            <a:r>
              <a:rPr lang="en-GB" sz="2190" i="1">
                <a:solidFill>
                  <a:srgbClr val="1155CC"/>
                </a:solidFill>
              </a:rPr>
              <a:t>Engr. Najam Aziz</a:t>
            </a:r>
            <a:endParaRPr sz="2190">
              <a:solidFill>
                <a:srgbClr val="1155CC"/>
              </a:solidFill>
            </a:endParaRPr>
          </a:p>
          <a:p>
            <a:pPr marL="0" lvl="0" indent="0" algn="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113000"/>
              <a:buNone/>
            </a:pPr>
            <a:r>
              <a:rPr lang="en-GB" sz="1595" i="1">
                <a:solidFill>
                  <a:srgbClr val="1155CC"/>
                </a:solidFill>
              </a:rPr>
              <a:t>National Center for Big Data &amp; Cloud Computing (NCBC), UET Peshawar</a:t>
            </a:r>
            <a:endParaRPr sz="1595" i="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9"/>
          <p:cNvPicPr preferRelativeResize="0"/>
          <p:nvPr/>
        </p:nvPicPr>
        <p:blipFill>
          <a:blip r:embed="rId3"/>
          <a:stretch>
            <a:fillRect/>
          </a:stretch>
        </p:blipFill>
        <p:spPr>
          <a:xfrm>
            <a:off x="0" y="0"/>
            <a:ext cx="9144001" cy="51409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0"/>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1"/>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1200"/>
              </a:spcBef>
              <a:spcAft>
                <a:spcPts val="0"/>
              </a:spcAft>
              <a:buNone/>
            </a:pPr>
            <a:r>
              <a:rPr lang="en-GB"/>
              <a:t>As the Order/Time/Temporal information is useful. So we need to embed the same intelligence into machines/model. </a:t>
            </a:r>
          </a:p>
          <a:p>
            <a:pPr marL="0" lvl="0" indent="0" algn="ctr" rtl="0">
              <a:spcBef>
                <a:spcPts val="1200"/>
              </a:spcBef>
              <a:spcAft>
                <a:spcPts val="0"/>
              </a:spcAft>
              <a:buNone/>
            </a:pPr>
            <a:r>
              <a:rPr lang="en-GB"/>
              <a:t>How?</a:t>
            </a:r>
          </a:p>
          <a:p>
            <a:pPr marL="0" lvl="0" indent="0" algn="ctr" rtl="0">
              <a:spcBef>
                <a:spcPts val="1200"/>
              </a:spcBef>
              <a:spcAft>
                <a:spcPts val="1200"/>
              </a:spcAft>
              <a:buNone/>
            </a:pPr>
            <a:r>
              <a:rPr lang="en-GB" i="1"/>
              <a:t>Recurrent Neural Network</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RNN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437750" y="228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RNN’s solve “the whole order matters thing”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has the following models</a:t>
            </a:r>
          </a:p>
        </p:txBody>
      </p:sp>
      <p:sp>
        <p:nvSpPr>
          <p:cNvPr id="118" name="Google Shape;118;p25"/>
          <p:cNvSpPr txBox="1">
            <a:spLocks noGrp="1"/>
          </p:cNvSpPr>
          <p:nvPr>
            <p:ph type="body" idx="1"/>
          </p:nvPr>
        </p:nvSpPr>
        <p:spPr>
          <a:xfrm>
            <a:off x="311700" y="646800"/>
            <a:ext cx="8520600" cy="9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One to Many</a:t>
            </a:r>
            <a:endParaRPr b="1"/>
          </a:p>
          <a:p>
            <a:pPr marL="0" lvl="0" indent="0" algn="l" rtl="0">
              <a:spcBef>
                <a:spcPts val="1200"/>
              </a:spcBef>
              <a:spcAft>
                <a:spcPts val="1200"/>
              </a:spcAft>
              <a:buNone/>
            </a:pPr>
            <a:r>
              <a:rPr lang="en-GB"/>
              <a:t>RNN takes one input lets say an image and generates a sequence of words.</a:t>
            </a:r>
          </a:p>
        </p:txBody>
      </p:sp>
      <p:pic>
        <p:nvPicPr>
          <p:cNvPr id="119" name="Google Shape;119;p25"/>
          <p:cNvPicPr preferRelativeResize="0"/>
          <p:nvPr/>
        </p:nvPicPr>
        <p:blipFill>
          <a:blip r:embed="rId3"/>
          <a:stretch>
            <a:fillRect/>
          </a:stretch>
        </p:blipFill>
        <p:spPr>
          <a:xfrm>
            <a:off x="232050" y="1650000"/>
            <a:ext cx="8679900" cy="25165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body" idx="1"/>
          </p:nvPr>
        </p:nvSpPr>
        <p:spPr>
          <a:xfrm>
            <a:off x="311700" y="232125"/>
            <a:ext cx="8520600" cy="114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Many to One</a:t>
            </a:r>
            <a:endParaRPr b="1"/>
          </a:p>
          <a:p>
            <a:pPr marL="0" lvl="0" indent="0" algn="l" rtl="0">
              <a:spcBef>
                <a:spcPts val="1200"/>
              </a:spcBef>
              <a:spcAft>
                <a:spcPts val="1200"/>
              </a:spcAft>
              <a:buNone/>
            </a:pPr>
            <a:r>
              <a:rPr lang="en-GB"/>
              <a:t>RNN takes sequence of words as input and generates one output.</a:t>
            </a:r>
          </a:p>
        </p:txBody>
      </p:sp>
      <p:pic>
        <p:nvPicPr>
          <p:cNvPr id="125" name="Google Shape;125;p26"/>
          <p:cNvPicPr preferRelativeResize="0"/>
          <p:nvPr/>
        </p:nvPicPr>
        <p:blipFill>
          <a:blip r:embed="rId3"/>
          <a:stretch>
            <a:fillRect/>
          </a:stretch>
        </p:blipFill>
        <p:spPr>
          <a:xfrm>
            <a:off x="152400" y="1526025"/>
            <a:ext cx="8856699" cy="208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body" idx="1"/>
          </p:nvPr>
        </p:nvSpPr>
        <p:spPr>
          <a:xfrm>
            <a:off x="311700" y="174325"/>
            <a:ext cx="8520600" cy="1054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5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Many to Many</a:t>
            </a:r>
            <a:endParaRPr sz="1500" b="1">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200"/>
              </a:spcBef>
              <a:spcAft>
                <a:spcPts val="1200"/>
              </a:spcAft>
              <a:buNone/>
            </a:pPr>
            <a:r>
              <a:rPr lang="en-GB" sz="15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RNN takes sequence of words as input and generates sequence of words as output. (lets say language translations).</a:t>
            </a:r>
            <a:endParaRPr sz="1500">
              <a:solidFill>
                <a:srgbClr val="292929"/>
              </a:solidFill>
              <a:highlight>
                <a:srgbClr val="FFFFFF"/>
              </a:highlight>
              <a:latin typeface="Georgia" panose="02040502050405020303"/>
              <a:ea typeface="Georgia" panose="02040502050405020303"/>
              <a:cs typeface="Georgia" panose="02040502050405020303"/>
              <a:sym typeface="Georgia" panose="02040502050405020303"/>
            </a:endParaRPr>
          </a:p>
        </p:txBody>
      </p:sp>
      <p:pic>
        <p:nvPicPr>
          <p:cNvPr id="131" name="Google Shape;131;p27"/>
          <p:cNvPicPr preferRelativeResize="0"/>
          <p:nvPr/>
        </p:nvPicPr>
        <p:blipFill>
          <a:blip r:embed="rId3"/>
          <a:stretch>
            <a:fillRect/>
          </a:stretch>
        </p:blipFill>
        <p:spPr>
          <a:xfrm>
            <a:off x="232050" y="1424850"/>
            <a:ext cx="8679900" cy="20183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311700" y="18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RNN? - What the Problem with ANN?</a:t>
            </a:r>
          </a:p>
        </p:txBody>
      </p:sp>
      <p:sp>
        <p:nvSpPr>
          <p:cNvPr id="137" name="Google Shape;137;p28"/>
          <p:cNvSpPr txBox="1">
            <a:spLocks noGrp="1"/>
          </p:cNvSpPr>
          <p:nvPr>
            <p:ph type="body" idx="1"/>
          </p:nvPr>
        </p:nvSpPr>
        <p:spPr>
          <a:xfrm>
            <a:off x="130275" y="757675"/>
            <a:ext cx="8827800" cy="41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 neural network usually takes an independent variable X (or a set of independent variables ) and a dependent variable y then it learns the mapping between X and y (we call this Training), Once training is done , we give a new independent variable to predict the dependent variable.</a:t>
            </a:r>
          </a:p>
          <a:p>
            <a:pPr marL="0" lvl="0" indent="0" algn="l" rtl="0">
              <a:spcBef>
                <a:spcPts val="1200"/>
              </a:spcBef>
              <a:spcAft>
                <a:spcPts val="0"/>
              </a:spcAft>
              <a:buNone/>
            </a:pPr>
            <a:r>
              <a:rPr lang="en-GB"/>
              <a:t>In Fact that’s all most of machine learning(supervised).</a:t>
            </a:r>
          </a:p>
          <a:p>
            <a:pPr marL="0" lvl="0" indent="0" algn="l" rtl="0">
              <a:spcBef>
                <a:spcPts val="1200"/>
              </a:spcBef>
              <a:spcAft>
                <a:spcPts val="0"/>
              </a:spcAft>
              <a:buNone/>
            </a:pPr>
            <a:r>
              <a:rPr lang="en-GB" b="1"/>
              <a:t>but what if the order of data matters????? just imagine what if the order of all independent variables matter???</a:t>
            </a:r>
            <a:endParaRPr b="1"/>
          </a:p>
          <a:p>
            <a:pPr marL="0" lvl="0" indent="0" algn="l" rtl="0">
              <a:spcBef>
                <a:spcPts val="1200"/>
              </a:spcBef>
              <a:spcAft>
                <a:spcPts val="1200"/>
              </a:spcAft>
              <a:buNone/>
            </a:pPr>
            <a:r>
              <a:rPr lang="en-GB"/>
              <a:t>So a normal neural network does not follow the order, so when we tackle the real world problems where the order matters , we need Recurrent neural networks.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
          <p:cNvPicPr>
            <a:picLocks noChangeAspect="1"/>
          </p:cNvPicPr>
          <p:nvPr/>
        </p:nvPicPr>
        <p:blipFill rotWithShape="1">
          <a:blip r:embed="rId2"/>
          <a:srcRect t="-3233"/>
          <a:stretch/>
        </p:blipFill>
        <p:spPr>
          <a:xfrm>
            <a:off x="0" y="206188"/>
            <a:ext cx="9144000" cy="45874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311700" y="142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Neuron with Recurrence</a:t>
            </a:r>
          </a:p>
        </p:txBody>
      </p:sp>
      <p:pic>
        <p:nvPicPr>
          <p:cNvPr id="143" name="Google Shape;143;p29"/>
          <p:cNvPicPr preferRelativeResize="0"/>
          <p:nvPr/>
        </p:nvPicPr>
        <p:blipFill>
          <a:blip r:embed="rId3"/>
          <a:stretch>
            <a:fillRect/>
          </a:stretch>
        </p:blipFill>
        <p:spPr>
          <a:xfrm>
            <a:off x="152400" y="867575"/>
            <a:ext cx="8707080" cy="412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0"/>
          <p:cNvPicPr preferRelativeResize="0"/>
          <p:nvPr/>
        </p:nvPicPr>
        <p:blipFill>
          <a:blip r:embed="rId3"/>
          <a:stretch>
            <a:fillRect/>
          </a:stretch>
        </p:blipFill>
        <p:spPr>
          <a:xfrm>
            <a:off x="1663125" y="1182850"/>
            <a:ext cx="5105400"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1"/>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2"/>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3"/>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4"/>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But what if i have Sequence/Order?</a:t>
            </a:r>
          </a:p>
        </p:txBody>
      </p:sp>
      <p:pic>
        <p:nvPicPr>
          <p:cNvPr id="174" name="Google Shape;174;p35"/>
          <p:cNvPicPr preferRelativeResize="0"/>
          <p:nvPr/>
        </p:nvPicPr>
        <p:blipFill>
          <a:blip r:embed="rId3"/>
          <a:stretch>
            <a:fillRect/>
          </a:stretch>
        </p:blipFill>
        <p:spPr>
          <a:xfrm>
            <a:off x="265038" y="489375"/>
            <a:ext cx="8613924" cy="4654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6"/>
          <p:cNvPicPr preferRelativeResize="0"/>
          <p:nvPr/>
        </p:nvPicPr>
        <p:blipFill>
          <a:blip r:embed="rId3"/>
          <a:stretch>
            <a:fillRect/>
          </a:stretch>
        </p:blipFill>
        <p:spPr>
          <a:xfrm>
            <a:off x="-2225" y="0"/>
            <a:ext cx="914845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7"/>
          <p:cNvPicPr preferRelativeResize="0"/>
          <p:nvPr/>
        </p:nvPicPr>
        <p:blipFill>
          <a:blip r:embed="rId3"/>
          <a:stretch>
            <a:fillRect/>
          </a:stretch>
        </p:blipFill>
        <p:spPr>
          <a:xfrm>
            <a:off x="1350800" y="1149600"/>
            <a:ext cx="6667500" cy="2514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8"/>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
          <p:cNvPicPr>
            <a:picLocks noChangeAspect="1"/>
          </p:cNvPicPr>
          <p:nvPr/>
        </p:nvPicPr>
        <p:blipFill>
          <a:blip r:embed="rId2"/>
          <a:stretch>
            <a:fillRect/>
          </a:stretch>
        </p:blipFill>
        <p:spPr>
          <a:xfrm>
            <a:off x="0" y="179070"/>
            <a:ext cx="9144000" cy="46405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9"/>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40"/>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1"/>
          <p:cNvPicPr preferRelativeResize="0"/>
          <p:nvPr/>
        </p:nvPicPr>
        <p:blipFill>
          <a:blip r:embed="rId3"/>
          <a:stretch>
            <a:fillRect/>
          </a:stretch>
        </p:blipFill>
        <p:spPr>
          <a:xfrm>
            <a:off x="152400" y="152400"/>
            <a:ext cx="5334000" cy="2152650"/>
          </a:xfrm>
          <a:prstGeom prst="rect">
            <a:avLst/>
          </a:prstGeom>
          <a:noFill/>
          <a:ln>
            <a:noFill/>
          </a:ln>
        </p:spPr>
      </p:pic>
      <p:pic>
        <p:nvPicPr>
          <p:cNvPr id="205" name="Google Shape;205;p41"/>
          <p:cNvPicPr preferRelativeResize="0"/>
          <p:nvPr/>
        </p:nvPicPr>
        <p:blipFill>
          <a:blip r:embed="rId4"/>
          <a:stretch>
            <a:fillRect/>
          </a:stretch>
        </p:blipFill>
        <p:spPr>
          <a:xfrm>
            <a:off x="152400" y="2457450"/>
            <a:ext cx="8828050" cy="253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42"/>
          <p:cNvPicPr preferRelativeResize="0"/>
          <p:nvPr/>
        </p:nvPicPr>
        <p:blipFill>
          <a:blip r:embed="rId3"/>
          <a:stretch>
            <a:fillRect/>
          </a:stretch>
        </p:blipFill>
        <p:spPr>
          <a:xfrm>
            <a:off x="858400" y="0"/>
            <a:ext cx="723708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a:spLocks noGrp="1"/>
          </p:cNvSpPr>
          <p:nvPr>
            <p:ph type="body" idx="1"/>
          </p:nvPr>
        </p:nvSpPr>
        <p:spPr>
          <a:xfrm>
            <a:off x="206900" y="2571750"/>
            <a:ext cx="8520600" cy="156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128 -  Number of Hidden neuron </a:t>
            </a:r>
            <a:br>
              <a:rPr lang="en-GB"/>
            </a:br>
            <a:r>
              <a:rPr lang="en-GB"/>
              <a:t>5 - Time Steps</a:t>
            </a:r>
            <a:br>
              <a:rPr lang="en-GB"/>
            </a:br>
            <a:r>
              <a:rPr lang="en-GB"/>
              <a:t>10 - Number of Features</a:t>
            </a:r>
          </a:p>
        </p:txBody>
      </p:sp>
      <p:pic>
        <p:nvPicPr>
          <p:cNvPr id="216" name="Google Shape;216;p43"/>
          <p:cNvPicPr preferRelativeResize="0"/>
          <p:nvPr/>
        </p:nvPicPr>
        <p:blipFill>
          <a:blip r:embed="rId3"/>
          <a:stretch>
            <a:fillRect/>
          </a:stretch>
        </p:blipFill>
        <p:spPr>
          <a:xfrm>
            <a:off x="800075" y="581675"/>
            <a:ext cx="7334250" cy="1828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4"/>
          <p:cNvPicPr preferRelativeResize="0"/>
          <p:nvPr/>
        </p:nvPicPr>
        <p:blipFill>
          <a:blip r:embed="rId3"/>
          <a:stretch>
            <a:fillRect/>
          </a:stretch>
        </p:blipFill>
        <p:spPr>
          <a:xfrm>
            <a:off x="152400" y="152400"/>
            <a:ext cx="690715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p:cNvPicPr preferRelativeResize="0"/>
          <p:nvPr/>
        </p:nvPicPr>
        <p:blipFill>
          <a:blip r:embed="rId3"/>
          <a:stretch>
            <a:fillRect/>
          </a:stretch>
        </p:blipFill>
        <p:spPr>
          <a:xfrm>
            <a:off x="152400" y="152400"/>
            <a:ext cx="8839199" cy="465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BPTT ( Back propagation through time )</a:t>
            </a:r>
          </a:p>
        </p:txBody>
      </p:sp>
      <p:sp>
        <p:nvSpPr>
          <p:cNvPr id="232" name="Google Shape;232;p46"/>
          <p:cNvSpPr txBox="1">
            <a:spLocks noGrp="1"/>
          </p:cNvSpPr>
          <p:nvPr>
            <p:ph type="body" idx="1"/>
          </p:nvPr>
        </p:nvSpPr>
        <p:spPr>
          <a:xfrm>
            <a:off x="311700" y="572700"/>
            <a:ext cx="8520600" cy="226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a:t>We need to calculate the below terms</a:t>
            </a:r>
            <a:br>
              <a:rPr lang="en-GB"/>
            </a:br>
            <a:r>
              <a:rPr lang="en-GB"/>
              <a:t>how much does the total error change with respect to the output (hidden and output units) ? (or how much is a change in output)</a:t>
            </a:r>
            <a:br>
              <a:rPr lang="en-GB"/>
            </a:br>
            <a:r>
              <a:rPr lang="en-GB"/>
              <a:t>how much does the output change with respect to weights (U,V,W)? (or how much is a change in weights)</a:t>
            </a:r>
            <a:br>
              <a:rPr lang="en-GB"/>
            </a:br>
            <a:r>
              <a:rPr lang="en-GB"/>
              <a:t>Since W’s are same for all time steps we need to go all the way back to make an update.</a:t>
            </a:r>
          </a:p>
        </p:txBody>
      </p:sp>
      <p:pic>
        <p:nvPicPr>
          <p:cNvPr id="233" name="Google Shape;233;p46"/>
          <p:cNvPicPr preferRelativeResize="0"/>
          <p:nvPr/>
        </p:nvPicPr>
        <p:blipFill>
          <a:blip r:embed="rId3"/>
          <a:stretch>
            <a:fillRect/>
          </a:stretch>
        </p:blipFill>
        <p:spPr>
          <a:xfrm>
            <a:off x="1842800" y="2413725"/>
            <a:ext cx="4467430" cy="2729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47"/>
          <p:cNvPicPr preferRelativeResize="0"/>
          <p:nvPr/>
        </p:nvPicPr>
        <p:blipFill>
          <a:blip r:embed="rId3"/>
          <a:stretch>
            <a:fillRect/>
          </a:stretch>
        </p:blipFill>
        <p:spPr>
          <a:xfrm>
            <a:off x="239725" y="802300"/>
            <a:ext cx="5334000" cy="2828925"/>
          </a:xfrm>
          <a:prstGeom prst="rect">
            <a:avLst/>
          </a:prstGeom>
          <a:noFill/>
          <a:ln>
            <a:noFill/>
          </a:ln>
        </p:spPr>
      </p:pic>
      <p:sp>
        <p:nvSpPr>
          <p:cNvPr id="239" name="Google Shape;239;p47"/>
          <p:cNvSpPr txBox="1"/>
          <p:nvPr/>
        </p:nvSpPr>
        <p:spPr>
          <a:xfrm>
            <a:off x="94200" y="3631225"/>
            <a:ext cx="8607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idea of remembering the past is fantastic. But there is one critical problem in back-propagation. Back-propagation is a step for going backward to update the weights of each layer. To update the weights, we get the gradient of the cost function and keep multiplying the gradients at the given layers using chain rule. The actual backward propagation in RNN is a bit complex ( For example, The real backward propagation takes not only the final output Yt but also all the other output Y used by the cost function.)</a:t>
            </a:r>
          </a:p>
          <a:p>
            <a:pPr marL="0" lvl="0" indent="0" algn="l" rtl="0">
              <a:spcBef>
                <a:spcPts val="0"/>
              </a:spcBef>
              <a:spcAft>
                <a:spcPts val="0"/>
              </a:spcAft>
              <a:buNone/>
            </a:pPr>
            <a:endParaRPr lang="en-GB"/>
          </a:p>
        </p:txBody>
      </p:sp>
      <p:sp>
        <p:nvSpPr>
          <p:cNvPr id="240" name="Google Shape;240;p47"/>
          <p:cNvSpPr txBox="1"/>
          <p:nvPr/>
        </p:nvSpPr>
        <p:spPr>
          <a:xfrm>
            <a:off x="399650" y="155650"/>
            <a:ext cx="643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t>Problem</a:t>
            </a:r>
            <a:r>
              <a:rPr lang="en-GB" sz="1800">
                <a:solidFill>
                  <a:schemeClr val="dk1"/>
                </a:solidFill>
              </a:rPr>
              <a:t> </a:t>
            </a:r>
            <a:r>
              <a:rPr lang="en-GB" sz="1800" b="1"/>
              <a:t>with RNN</a:t>
            </a:r>
            <a:endParaRPr sz="18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8"/>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
          <p:cNvPicPr>
            <a:picLocks noChangeAspect="1"/>
          </p:cNvPicPr>
          <p:nvPr/>
        </p:nvPicPr>
        <p:blipFill>
          <a:blip r:embed="rId3"/>
          <a:stretch>
            <a:fillRect/>
          </a:stretch>
        </p:blipFill>
        <p:spPr>
          <a:xfrm>
            <a:off x="0" y="156845"/>
            <a:ext cx="9144000" cy="46450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Exploding vs Vanishing Gradient</a:t>
            </a:r>
          </a:p>
        </p:txBody>
      </p:sp>
      <p:sp>
        <p:nvSpPr>
          <p:cNvPr id="251" name="Google Shape;25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Imagine when the gradients are bigger than 1. The updated values become so big to use it for optimizing. This is called </a:t>
            </a:r>
            <a:r>
              <a:rPr lang="en-GB" b="1"/>
              <a:t>exploding gradients.</a:t>
            </a:r>
            <a:r>
              <a:rPr lang="en-GB"/>
              <a:t> But this isn’t a severe problem because we can fix the range that gradients can’t go over. The real problem occurs when the gradients are smaller than 1. If we keep multiplying the values lower than 1, the result becomes smaller and smaller. After some steps, there will be no significant difference in outcome, and it can’t make any update in weights. It is called </a:t>
            </a:r>
            <a:r>
              <a:rPr lang="en-GB" b="1"/>
              <a:t>vanishing gradients</a:t>
            </a:r>
            <a:r>
              <a:rPr lang="en-GB"/>
              <a:t>. It means the back-propagation effect can’t go far enough to reach the early stage of layers.</a:t>
            </a:r>
          </a:p>
          <a:p>
            <a:pPr marL="0" lvl="0" indent="0" algn="l" rtl="0">
              <a:spcBef>
                <a:spcPts val="1200"/>
              </a:spcBef>
              <a:spcAft>
                <a:spcPts val="0"/>
              </a:spcAft>
              <a:buNone/>
            </a:pPr>
            <a:r>
              <a:rPr lang="en-GB"/>
              <a:t>This is why people say RNN has a bad memory. If the length of the input values gets longer, we can’t expect actual optimization. This is a really critical problem because the power of neural networks comes from updating weights.</a:t>
            </a:r>
          </a:p>
          <a:p>
            <a:pPr marL="0" lvl="0" indent="0" algn="l" rtl="0">
              <a:spcBef>
                <a:spcPts val="1200"/>
              </a:spcBef>
              <a:spcAft>
                <a:spcPts val="0"/>
              </a:spcAft>
              <a:buNone/>
            </a:pPr>
            <a:r>
              <a:rPr lang="en-GB" b="1"/>
              <a:t>Solution:</a:t>
            </a:r>
            <a:r>
              <a:rPr lang="en-GB"/>
              <a:t> better to remember selectively (Choose only important information)</a:t>
            </a:r>
          </a:p>
          <a:p>
            <a:pPr marL="0" lvl="0" indent="0" algn="l" rtl="0">
              <a:spcBef>
                <a:spcPts val="1200"/>
              </a:spcBef>
              <a:spcAft>
                <a:spcPts val="1200"/>
              </a:spcAft>
              <a:buNone/>
            </a:pPr>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There are couple of remedies there to avoid this problem.</a:t>
            </a:r>
          </a:p>
          <a:p>
            <a:pPr marL="0" lvl="0" indent="0" algn="l" rtl="0">
              <a:spcBef>
                <a:spcPts val="1200"/>
              </a:spcBef>
              <a:spcAft>
                <a:spcPts val="0"/>
              </a:spcAft>
              <a:buNone/>
            </a:pPr>
            <a:r>
              <a:rPr lang="en-GB"/>
              <a:t>We can use ReLu unit as an activation function, RMS Prop as an optimization algorithm and LSTM’s or GRU’s.</a:t>
            </a:r>
          </a:p>
          <a:p>
            <a:pPr marL="0" lvl="0" indent="0" algn="l" rtl="0">
              <a:spcBef>
                <a:spcPts val="1200"/>
              </a:spcBef>
              <a:spcAft>
                <a:spcPts val="0"/>
              </a:spcAft>
              <a:buNone/>
            </a:pPr>
            <a:r>
              <a:rPr lang="en-GB"/>
              <a:t>so Lets focus on LSTM</a:t>
            </a:r>
          </a:p>
          <a:p>
            <a:pPr marL="0" lvl="0" indent="0" algn="l" rtl="0">
              <a:spcBef>
                <a:spcPts val="1200"/>
              </a:spcBef>
              <a:spcAft>
                <a:spcPts val="0"/>
              </a:spcAft>
              <a:buNone/>
            </a:pPr>
            <a:r>
              <a:rPr lang="en-GB" u="sng">
                <a:solidFill>
                  <a:schemeClr val="hlink"/>
                </a:solidFill>
                <a:hlinkClick r:id="rId3"/>
              </a:rPr>
              <a:t>https://medium.com/deep-math-machine-learning-ai/chapter-10-1-deepnlp-lstm-long-short-term-memory-networks-with-math-21477f8e4235</a:t>
            </a:r>
            <a:endParaRPr lang="en-GB" u="sng">
              <a:solidFill>
                <a:schemeClr val="hlink"/>
              </a:solidFill>
            </a:endParaRPr>
          </a:p>
          <a:p>
            <a:pPr marL="0" lvl="0" indent="0" algn="l" rtl="0">
              <a:spcBef>
                <a:spcPts val="1200"/>
              </a:spcBef>
              <a:spcAft>
                <a:spcPts val="1200"/>
              </a:spcAft>
              <a:buNone/>
            </a:pPr>
            <a:endParaRPr lang="en-GB" u="sng">
              <a:solidFill>
                <a:schemeClr val="hlink"/>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1"/>
          <p:cNvSpPr txBox="1">
            <a:spLocks noGrp="1"/>
          </p:cNvSpPr>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Other Solution: Selective Read, Write &amp; Forget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2"/>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53"/>
          <p:cNvPicPr preferRelativeResize="0"/>
          <p:nvPr/>
        </p:nvPicPr>
        <p:blipFill>
          <a:blip r:embed="rId3"/>
          <a:stretch>
            <a:fillRect/>
          </a:stretch>
        </p:blipFill>
        <p:spPr>
          <a:xfrm>
            <a:off x="0" y="0"/>
            <a:ext cx="9148457"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4"/>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55"/>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6"/>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57"/>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58"/>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0"/>
            <a:ext cx="8520600" cy="49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Time/Temporal (history) information is useful</a:t>
            </a:r>
          </a:p>
        </p:txBody>
      </p:sp>
      <p:pic>
        <p:nvPicPr>
          <p:cNvPr id="61" name="Google Shape;61;p14"/>
          <p:cNvPicPr preferRelativeResize="0"/>
          <p:nvPr/>
        </p:nvPicPr>
        <p:blipFill>
          <a:blip r:embed="rId3"/>
          <a:stretch>
            <a:fillRect/>
          </a:stretch>
        </p:blipFill>
        <p:spPr>
          <a:xfrm>
            <a:off x="311700" y="572175"/>
            <a:ext cx="8462650" cy="45713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59"/>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60"/>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61"/>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62"/>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63"/>
          <p:cNvSpPr txBox="1">
            <a:spLocks noGrp="1"/>
          </p:cNvSpPr>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LSTM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a:t>
            </a:r>
          </a:p>
        </p:txBody>
      </p:sp>
      <p:sp>
        <p:nvSpPr>
          <p:cNvPr id="327" name="Google Shape;327;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LSTM is a complex neural network block, used for modeling complex sequential data or time-series data.</a:t>
            </a:r>
          </a:p>
          <a:p>
            <a:pPr marL="0" lvl="0" indent="0" algn="l" rtl="0">
              <a:spcBef>
                <a:spcPts val="1200"/>
              </a:spcBef>
              <a:spcAft>
                <a:spcPts val="0"/>
              </a:spcAft>
              <a:buClr>
                <a:schemeClr val="dk1"/>
              </a:buClr>
              <a:buSzPts val="1100"/>
              <a:buFont typeface="Arial" panose="020B0604020202020204"/>
              <a:buNone/>
            </a:pPr>
            <a:r>
              <a:rPr lang="en-GB"/>
              <a:t>LSTM is an improvement over RNN, which has the problem of vanishing/exploding gradients causing the inability to remember longer contexts in the sequential data.</a:t>
            </a:r>
          </a:p>
          <a:p>
            <a:pPr marL="0" lvl="0" indent="0" algn="l" rtl="0">
              <a:spcBef>
                <a:spcPts val="1200"/>
              </a:spcBef>
              <a:spcAft>
                <a:spcPts val="0"/>
              </a:spcAft>
              <a:buClr>
                <a:schemeClr val="dk1"/>
              </a:buClr>
              <a:buSzPts val="1100"/>
              <a:buFont typeface="Arial" panose="020B0604020202020204"/>
              <a:buNone/>
            </a:pPr>
            <a:endParaRPr lang="en-GB"/>
          </a:p>
          <a:p>
            <a:pPr marL="0" lvl="0" indent="0" algn="l" rtl="0">
              <a:spcBef>
                <a:spcPts val="1200"/>
              </a:spcBef>
              <a:spcAft>
                <a:spcPts val="1200"/>
              </a:spcAft>
              <a:buNone/>
            </a:pP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5"/>
          <p:cNvSpPr txBox="1">
            <a:spLocks noGrp="1"/>
          </p:cNvSpPr>
          <p:nvPr>
            <p:ph type="body" idx="1"/>
          </p:nvPr>
        </p:nvSpPr>
        <p:spPr>
          <a:xfrm>
            <a:off x="97000" y="578875"/>
            <a:ext cx="8834400" cy="53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900"/>
              <a:t>Here is the diagram for LSTM cell at the time step t</a:t>
            </a:r>
            <a:endParaRPr sz="1900"/>
          </a:p>
        </p:txBody>
      </p:sp>
      <p:pic>
        <p:nvPicPr>
          <p:cNvPr id="333" name="Google Shape;333;p65"/>
          <p:cNvPicPr preferRelativeResize="0"/>
          <p:nvPr/>
        </p:nvPicPr>
        <p:blipFill>
          <a:blip r:embed="rId3"/>
          <a:stretch>
            <a:fillRect/>
          </a:stretch>
        </p:blipFill>
        <p:spPr>
          <a:xfrm>
            <a:off x="990400" y="1437325"/>
            <a:ext cx="6815888" cy="37061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66"/>
          <p:cNvPicPr preferRelativeResize="0"/>
          <p:nvPr/>
        </p:nvPicPr>
        <p:blipFill>
          <a:blip r:embed="rId3"/>
          <a:stretch>
            <a:fillRect/>
          </a:stretch>
        </p:blipFill>
        <p:spPr>
          <a:xfrm>
            <a:off x="983400" y="108650"/>
            <a:ext cx="5677409"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67"/>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68"/>
          <p:cNvPicPr preferRelativeResize="0"/>
          <p:nvPr/>
        </p:nvPicPr>
        <p:blipFill>
          <a:blip r:embed="rId3"/>
          <a:stretch>
            <a:fillRect/>
          </a:stretch>
        </p:blipFill>
        <p:spPr>
          <a:xfrm>
            <a:off x="152400" y="152400"/>
            <a:ext cx="86063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stretch>
            <a:fillRect/>
          </a:stretch>
        </p:blipFill>
        <p:spPr>
          <a:xfrm>
            <a:off x="268838" y="152400"/>
            <a:ext cx="8606333"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69"/>
          <p:cNvPicPr preferRelativeResize="0"/>
          <p:nvPr/>
        </p:nvPicPr>
        <p:blipFill>
          <a:blip r:embed="rId3"/>
          <a:stretch>
            <a:fillRect/>
          </a:stretch>
        </p:blipFill>
        <p:spPr>
          <a:xfrm>
            <a:off x="116038" y="66500"/>
            <a:ext cx="8911924" cy="5010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 Cell</a:t>
            </a:r>
          </a:p>
        </p:txBody>
      </p:sp>
      <p:sp>
        <p:nvSpPr>
          <p:cNvPr id="359" name="Google Shape;359;p70"/>
          <p:cNvSpPr txBox="1">
            <a:spLocks noGrp="1"/>
          </p:cNvSpPr>
          <p:nvPr>
            <p:ph type="body" idx="1"/>
          </p:nvPr>
        </p:nvSpPr>
        <p:spPr>
          <a:xfrm>
            <a:off x="86925" y="579525"/>
            <a:ext cx="5273400" cy="4562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Just like RNN, we have time steps in LSTM but we have extra piece of information which is called “MEMORY” in LSTM cell for every time step.</a:t>
            </a:r>
          </a:p>
          <a:p>
            <a:pPr marL="0" lvl="0" indent="0" algn="l" rtl="0">
              <a:spcBef>
                <a:spcPts val="1200"/>
              </a:spcBef>
              <a:spcAft>
                <a:spcPts val="0"/>
              </a:spcAft>
              <a:buNone/>
            </a:pPr>
            <a:r>
              <a:rPr lang="en-GB"/>
              <a:t>So the LSTM cell contains the following components</a:t>
            </a:r>
          </a:p>
          <a:p>
            <a:pPr marL="0" lvl="0" indent="0" algn="l" rtl="0">
              <a:spcBef>
                <a:spcPts val="1200"/>
              </a:spcBef>
              <a:spcAft>
                <a:spcPts val="0"/>
              </a:spcAft>
              <a:buNone/>
            </a:pPr>
            <a:r>
              <a:rPr lang="en-GB"/>
              <a:t>Forget Gate “f” ( a neural network with sigmoid)</a:t>
            </a:r>
          </a:p>
          <a:p>
            <a:pPr marL="0" lvl="0" indent="0" algn="l" rtl="0">
              <a:spcBef>
                <a:spcPts val="1200"/>
              </a:spcBef>
              <a:spcAft>
                <a:spcPts val="0"/>
              </a:spcAft>
              <a:buNone/>
            </a:pPr>
            <a:r>
              <a:rPr lang="en-GB"/>
              <a:t>Candidate layer “C`"(a NN with Tanh)</a:t>
            </a:r>
          </a:p>
          <a:p>
            <a:pPr marL="0" lvl="0" indent="0" algn="l" rtl="0">
              <a:spcBef>
                <a:spcPts val="1200"/>
              </a:spcBef>
              <a:spcAft>
                <a:spcPts val="0"/>
              </a:spcAft>
              <a:buNone/>
            </a:pPr>
            <a:r>
              <a:rPr lang="en-GB"/>
              <a:t>Input Gate “I” ( a NN with sigmoid )</a:t>
            </a:r>
          </a:p>
          <a:p>
            <a:pPr marL="0" lvl="0" indent="0" algn="l" rtl="0">
              <a:spcBef>
                <a:spcPts val="1200"/>
              </a:spcBef>
              <a:spcAft>
                <a:spcPts val="0"/>
              </a:spcAft>
              <a:buNone/>
            </a:pPr>
            <a:r>
              <a:rPr lang="en-GB"/>
              <a:t>Output Gate “O”( a NN with sigmoid)</a:t>
            </a:r>
          </a:p>
          <a:p>
            <a:pPr marL="0" lvl="0" indent="0" algn="l" rtl="0">
              <a:spcBef>
                <a:spcPts val="1200"/>
              </a:spcBef>
              <a:spcAft>
                <a:spcPts val="0"/>
              </a:spcAft>
              <a:buNone/>
            </a:pPr>
            <a:r>
              <a:rPr lang="en-GB"/>
              <a:t>Hidden state “H” ( a vector )</a:t>
            </a:r>
          </a:p>
          <a:p>
            <a:pPr marL="0" lvl="0" indent="0" algn="l" rtl="0">
              <a:spcBef>
                <a:spcPts val="1200"/>
              </a:spcBef>
              <a:spcAft>
                <a:spcPts val="1200"/>
              </a:spcAft>
              <a:buNone/>
            </a:pPr>
            <a:r>
              <a:rPr lang="en-GB"/>
              <a:t>Memory state “C” ( a vector)</a:t>
            </a:r>
          </a:p>
        </p:txBody>
      </p:sp>
      <p:pic>
        <p:nvPicPr>
          <p:cNvPr id="360" name="Google Shape;360;p70"/>
          <p:cNvPicPr preferRelativeResize="0"/>
          <p:nvPr/>
        </p:nvPicPr>
        <p:blipFill>
          <a:blip r:embed="rId3"/>
          <a:stretch>
            <a:fillRect/>
          </a:stretch>
        </p:blipFill>
        <p:spPr>
          <a:xfrm>
            <a:off x="5452625" y="579425"/>
            <a:ext cx="3543300" cy="4562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1"/>
          <p:cNvSpPr txBox="1">
            <a:spLocks noGrp="1"/>
          </p:cNvSpPr>
          <p:nvPr>
            <p:ph type="title"/>
          </p:nvPr>
        </p:nvSpPr>
        <p:spPr>
          <a:xfrm>
            <a:off x="0" y="54225"/>
            <a:ext cx="9144000" cy="84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 are the inputs and outputs of the LSTM cell at any step (time step (t))??</a:t>
            </a:r>
          </a:p>
          <a:p>
            <a:pPr marL="0" lvl="0" indent="0" algn="l" rtl="0">
              <a:spcBef>
                <a:spcPts val="0"/>
              </a:spcBef>
              <a:spcAft>
                <a:spcPts val="0"/>
              </a:spcAft>
              <a:buClr>
                <a:schemeClr val="dk1"/>
              </a:buClr>
              <a:buSzPct val="39000"/>
              <a:buFont typeface="Arial" panose="020B0604020202020204"/>
              <a:buNone/>
            </a:pPr>
            <a:endParaRPr lang="en-GB"/>
          </a:p>
          <a:p>
            <a:pPr marL="0" lvl="0" indent="0" algn="l" rtl="0">
              <a:spcBef>
                <a:spcPts val="0"/>
              </a:spcBef>
              <a:spcAft>
                <a:spcPts val="0"/>
              </a:spcAft>
              <a:buNone/>
            </a:pPr>
            <a:endParaRPr lang="en-GB"/>
          </a:p>
        </p:txBody>
      </p:sp>
      <p:sp>
        <p:nvSpPr>
          <p:cNvPr id="366" name="Google Shape;366;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b="1"/>
              <a:t>Inputs</a:t>
            </a:r>
            <a:r>
              <a:rPr lang="en-GB"/>
              <a:t> to the LSTM cell at any step are X (current input) , H ( previous hidden state ) and C ( previous memory state)</a:t>
            </a:r>
            <a:br>
              <a:rPr lang="en-GB"/>
            </a:br>
            <a:endParaRPr lang="en-GB"/>
          </a:p>
          <a:p>
            <a:pPr marL="457200" lvl="0" indent="-342900" algn="l" rtl="0">
              <a:spcBef>
                <a:spcPts val="0"/>
              </a:spcBef>
              <a:spcAft>
                <a:spcPts val="0"/>
              </a:spcAft>
              <a:buSzPts val="1800"/>
              <a:buChar char="●"/>
            </a:pPr>
            <a:r>
              <a:rPr lang="en-GB" b="1"/>
              <a:t>Outputs</a:t>
            </a:r>
            <a:r>
              <a:rPr lang="en-GB"/>
              <a:t> from the LSTM cell are H ( current hidden state ) and C ( current memory state)</a:t>
            </a:r>
          </a:p>
          <a:p>
            <a:pPr marL="0" lvl="0" indent="0" algn="l" rtl="0">
              <a:spcBef>
                <a:spcPts val="1200"/>
              </a:spcBef>
              <a:spcAft>
                <a:spcPts val="0"/>
              </a:spcAft>
              <a:buClr>
                <a:schemeClr val="dk1"/>
              </a:buClr>
              <a:buSzPts val="1100"/>
              <a:buFont typeface="Arial" panose="020B0604020202020204"/>
              <a:buNone/>
            </a:pPr>
            <a:endParaRPr lang="en-GB"/>
          </a:p>
          <a:p>
            <a:pPr marL="0" lvl="0" indent="0" algn="l" rtl="0">
              <a:spcBef>
                <a:spcPts val="1200"/>
              </a:spcBef>
              <a:spcAft>
                <a:spcPts val="1200"/>
              </a:spcAft>
              <a:buNone/>
            </a:pPr>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72"/>
          <p:cNvPicPr preferRelativeResize="0"/>
          <p:nvPr/>
        </p:nvPicPr>
        <p:blipFill>
          <a:blip r:embed="rId3"/>
          <a:stretch>
            <a:fillRect/>
          </a:stretch>
        </p:blipFill>
        <p:spPr>
          <a:xfrm>
            <a:off x="0" y="498021"/>
            <a:ext cx="9143998" cy="41474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73"/>
          <p:cNvPicPr preferRelativeResize="0"/>
          <p:nvPr/>
        </p:nvPicPr>
        <p:blipFill>
          <a:blip r:embed="rId3"/>
          <a:stretch>
            <a:fillRect/>
          </a:stretch>
        </p:blipFill>
        <p:spPr>
          <a:xfrm>
            <a:off x="0" y="0"/>
            <a:ext cx="9144001" cy="4495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74"/>
          <p:cNvPicPr preferRelativeResize="0"/>
          <p:nvPr/>
        </p:nvPicPr>
        <p:blipFill>
          <a:blip r:embed="rId3"/>
          <a:stretch>
            <a:fillRect/>
          </a:stretch>
        </p:blipFill>
        <p:spPr>
          <a:xfrm>
            <a:off x="0" y="340550"/>
            <a:ext cx="9144000" cy="4364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75"/>
          <p:cNvPicPr preferRelativeResize="0"/>
          <p:nvPr/>
        </p:nvPicPr>
        <p:blipFill>
          <a:blip r:embed="rId3"/>
          <a:stretch>
            <a:fillRect/>
          </a:stretch>
        </p:blipFill>
        <p:spPr>
          <a:xfrm>
            <a:off x="261088" y="0"/>
            <a:ext cx="8621825"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6"/>
          <p:cNvSpPr txBox="1">
            <a:spLocks noGrp="1"/>
          </p:cNvSpPr>
          <p:nvPr>
            <p:ph type="body" idx="1"/>
          </p:nvPr>
        </p:nvSpPr>
        <p:spPr>
          <a:xfrm>
            <a:off x="102900" y="143925"/>
            <a:ext cx="8938200" cy="465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How does the LSTM flow work??</a:t>
            </a:r>
          </a:p>
          <a:p>
            <a:pPr marL="0" lvl="0" indent="0" algn="l" rtl="0">
              <a:spcBef>
                <a:spcPts val="1200"/>
              </a:spcBef>
              <a:spcAft>
                <a:spcPts val="0"/>
              </a:spcAft>
              <a:buClr>
                <a:schemeClr val="dk1"/>
              </a:buClr>
              <a:buSzPts val="1100"/>
              <a:buFont typeface="Arial" panose="020B0604020202020204"/>
              <a:buNone/>
            </a:pPr>
            <a:r>
              <a:rPr lang="en-GB"/>
              <a:t>If you observe carefully,the above diagram explains it all.</a:t>
            </a:r>
          </a:p>
          <a:p>
            <a:pPr marL="0" lvl="0" indent="0" algn="l" rtl="0">
              <a:spcBef>
                <a:spcPts val="1200"/>
              </a:spcBef>
              <a:spcAft>
                <a:spcPts val="0"/>
              </a:spcAft>
              <a:buClr>
                <a:schemeClr val="dk1"/>
              </a:buClr>
              <a:buSzPts val="1100"/>
              <a:buFont typeface="Arial" panose="020B0604020202020204"/>
              <a:buNone/>
            </a:pPr>
            <a:r>
              <a:rPr lang="en-GB"/>
              <a:t>Anyway, lemme also try with words</a:t>
            </a:r>
          </a:p>
          <a:p>
            <a:pPr marL="0" lvl="0" indent="0" algn="l" rtl="0">
              <a:spcBef>
                <a:spcPts val="1200"/>
              </a:spcBef>
              <a:spcAft>
                <a:spcPts val="0"/>
              </a:spcAft>
              <a:buClr>
                <a:schemeClr val="dk1"/>
              </a:buClr>
              <a:buSzPts val="1100"/>
              <a:buFont typeface="Arial" panose="020B0604020202020204"/>
              <a:buNone/>
            </a:pPr>
            <a:r>
              <a:rPr lang="en-GB"/>
              <a:t>Forget gate(f) , Candidate gate(C`), Input gate(I), Output Gate(O)</a:t>
            </a:r>
          </a:p>
          <a:p>
            <a:pPr marL="0" lvl="0" indent="0" algn="l" rtl="0">
              <a:spcBef>
                <a:spcPts val="1200"/>
              </a:spcBef>
              <a:spcAft>
                <a:spcPts val="0"/>
              </a:spcAft>
              <a:buNone/>
            </a:pPr>
            <a:r>
              <a:rPr lang="en-GB"/>
              <a:t>are single layered neural networks with the Sigmoid activation function except candidate layer( it takes Tanh as activation function)</a:t>
            </a:r>
          </a:p>
          <a:p>
            <a:pPr marL="0" lvl="0" indent="0" algn="l" rtl="0">
              <a:spcBef>
                <a:spcPts val="1200"/>
              </a:spcBef>
              <a:spcAft>
                <a:spcPts val="0"/>
              </a:spcAft>
              <a:buNone/>
            </a:pPr>
            <a:r>
              <a:rPr lang="en-GB"/>
              <a:t>These gates first take input vector.dot(U) and previous hidden state.dot(W) then concatenate them and apply activation function</a:t>
            </a:r>
          </a:p>
          <a:p>
            <a:pPr marL="0" lvl="0" indent="0" algn="l" rtl="0">
              <a:spcBef>
                <a:spcPts val="1200"/>
              </a:spcBef>
              <a:spcAft>
                <a:spcPts val="1200"/>
              </a:spcAft>
              <a:buNone/>
            </a:pPr>
            <a:r>
              <a:rPr lang="en-GB"/>
              <a:t>finally these gate produce vectors ( between 0 and 1 for Sigmoid, -1 to 1 for Tanh) so we get four vectors f, C`, I, O for every time step.</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7"/>
          <p:cNvSpPr txBox="1">
            <a:spLocks noGrp="1"/>
          </p:cNvSpPr>
          <p:nvPr>
            <p:ph type="title"/>
          </p:nvPr>
        </p:nvSpPr>
        <p:spPr>
          <a:xfrm>
            <a:off x="2250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Memory/Cell State</a:t>
            </a:r>
          </a:p>
        </p:txBody>
      </p:sp>
      <p:sp>
        <p:nvSpPr>
          <p:cNvPr id="397" name="Google Shape;397;p77"/>
          <p:cNvSpPr txBox="1">
            <a:spLocks noGrp="1"/>
          </p:cNvSpPr>
          <p:nvPr>
            <p:ph type="body" idx="1"/>
          </p:nvPr>
        </p:nvSpPr>
        <p:spPr>
          <a:xfrm>
            <a:off x="0" y="685425"/>
            <a:ext cx="9144000" cy="4458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61000"/>
              <a:buFont typeface="Arial" panose="020B0604020202020204"/>
              <a:buNone/>
            </a:pPr>
            <a:r>
              <a:rPr lang="en-GB"/>
              <a:t>Now let me tell you an important piece called Memory state C. This is the state where the </a:t>
            </a:r>
            <a:r>
              <a:rPr lang="en-GB" b="1" i="1"/>
              <a:t>memory (context) </a:t>
            </a:r>
            <a:r>
              <a:rPr lang="en-GB"/>
              <a:t>of input is stored</a:t>
            </a:r>
          </a:p>
          <a:p>
            <a:pPr marL="0" lvl="0" indent="0" algn="l" rtl="0">
              <a:spcBef>
                <a:spcPts val="1200"/>
              </a:spcBef>
              <a:spcAft>
                <a:spcPts val="0"/>
              </a:spcAft>
              <a:buClr>
                <a:schemeClr val="dk1"/>
              </a:buClr>
              <a:buSzPct val="61000"/>
              <a:buFont typeface="Arial" panose="020B0604020202020204"/>
              <a:buNone/>
            </a:pPr>
            <a:r>
              <a:rPr lang="en-GB"/>
              <a:t>Ex : Mady walks in to the room, Monica also walks in to the room. Mady Said “hi” to ____??</a:t>
            </a:r>
          </a:p>
          <a:p>
            <a:pPr marL="0" lvl="0" indent="0" algn="l" rtl="0">
              <a:spcBef>
                <a:spcPts val="1200"/>
              </a:spcBef>
              <a:spcAft>
                <a:spcPts val="0"/>
              </a:spcAft>
              <a:buClr>
                <a:schemeClr val="dk1"/>
              </a:buClr>
              <a:buSzPct val="61000"/>
              <a:buFont typeface="Arial" panose="020B0604020202020204"/>
              <a:buNone/>
            </a:pPr>
            <a:r>
              <a:rPr lang="en-GB"/>
              <a:t>In order to predict correctly Here it stores “Monica” into memory C.</a:t>
            </a:r>
          </a:p>
          <a:p>
            <a:pPr marL="0" lvl="0" indent="0" algn="l" rtl="0">
              <a:spcBef>
                <a:spcPts val="1200"/>
              </a:spcBef>
              <a:spcAft>
                <a:spcPts val="0"/>
              </a:spcAft>
              <a:buClr>
                <a:schemeClr val="dk1"/>
              </a:buClr>
              <a:buSzPct val="61000"/>
              <a:buFont typeface="Arial" panose="020B0604020202020204"/>
              <a:buNone/>
            </a:pPr>
            <a:r>
              <a:rPr lang="en-GB"/>
              <a:t>This state can be modified. I mean LSTM cell can add /remove the information.</a:t>
            </a:r>
          </a:p>
          <a:p>
            <a:pPr marL="0" lvl="0" indent="0" algn="l" rtl="0">
              <a:spcBef>
                <a:spcPts val="1200"/>
              </a:spcBef>
              <a:spcAft>
                <a:spcPts val="0"/>
              </a:spcAft>
              <a:buClr>
                <a:schemeClr val="dk1"/>
              </a:buClr>
              <a:buSzPct val="61000"/>
              <a:buFont typeface="Arial" panose="020B0604020202020204"/>
              <a:buNone/>
            </a:pPr>
            <a:r>
              <a:rPr lang="en-GB"/>
              <a:t>Ex : Mady and Monica walk in to the room together , later Richard walks in to the room. Mady Said “hi” to ____??</a:t>
            </a:r>
          </a:p>
          <a:p>
            <a:pPr marL="0" lvl="0" indent="0" algn="l" rtl="0">
              <a:spcBef>
                <a:spcPts val="1200"/>
              </a:spcBef>
              <a:spcAft>
                <a:spcPts val="0"/>
              </a:spcAft>
              <a:buClr>
                <a:schemeClr val="dk1"/>
              </a:buClr>
              <a:buSzPct val="61000"/>
              <a:buFont typeface="Arial" panose="020B0604020202020204"/>
              <a:buNone/>
            </a:pPr>
            <a:r>
              <a:rPr lang="en-GB"/>
              <a:t>The assumption I am making is memory might change from Monica to Richard.</a:t>
            </a:r>
          </a:p>
          <a:p>
            <a:pPr marL="0" lvl="0" indent="0" algn="l" rtl="0">
              <a:spcBef>
                <a:spcPts val="1200"/>
              </a:spcBef>
              <a:spcAft>
                <a:spcPts val="0"/>
              </a:spcAft>
              <a:buClr>
                <a:schemeClr val="dk1"/>
              </a:buClr>
              <a:buSzPct val="61000"/>
              <a:buFont typeface="Arial" panose="020B0604020202020204"/>
              <a:buNone/>
            </a:pPr>
            <a:r>
              <a:rPr lang="en-GB"/>
              <a:t>I hope you get the idea.</a:t>
            </a:r>
          </a:p>
          <a:p>
            <a:pPr marL="0" lvl="0" indent="0" algn="l" rtl="0">
              <a:spcBef>
                <a:spcPts val="1200"/>
              </a:spcBef>
              <a:spcAft>
                <a:spcPts val="0"/>
              </a:spcAft>
              <a:buClr>
                <a:schemeClr val="dk1"/>
              </a:buClr>
              <a:buSzPct val="61000"/>
              <a:buFont typeface="Arial" panose="020B0604020202020204"/>
              <a:buNone/>
            </a:pPr>
            <a:r>
              <a:rPr lang="en-GB"/>
              <a:t>so LSTM cell takes the previous memory state Ct-1 and does element wise multiplication with forget gate (f)</a:t>
            </a:r>
          </a:p>
          <a:p>
            <a:pPr marL="0" lvl="0" indent="0" algn="l" rtl="0">
              <a:spcBef>
                <a:spcPts val="1200"/>
              </a:spcBef>
              <a:spcAft>
                <a:spcPts val="0"/>
              </a:spcAft>
              <a:buClr>
                <a:schemeClr val="dk1"/>
              </a:buClr>
              <a:buSzPct val="61000"/>
              <a:buFont typeface="Arial" panose="020B0604020202020204"/>
              <a:buNone/>
            </a:pPr>
            <a:r>
              <a:rPr lang="en-GB"/>
              <a:t>Ct = Ct-1*ft</a:t>
            </a:r>
          </a:p>
          <a:p>
            <a:pPr marL="0" lvl="0" indent="0" algn="l" rtl="0">
              <a:spcBef>
                <a:spcPts val="1200"/>
              </a:spcBef>
              <a:spcAft>
                <a:spcPts val="0"/>
              </a:spcAft>
              <a:buClr>
                <a:schemeClr val="dk1"/>
              </a:buClr>
              <a:buSzPct val="61000"/>
              <a:buFont typeface="Arial" panose="020B0604020202020204"/>
              <a:buNone/>
            </a:pPr>
            <a:r>
              <a:rPr lang="en-GB"/>
              <a:t>if forget gate value is 0 then previous memory state is completely forgotten</a:t>
            </a:r>
          </a:p>
          <a:p>
            <a:pPr marL="0" lvl="0" indent="0" algn="l" rtl="0">
              <a:spcBef>
                <a:spcPts val="1200"/>
              </a:spcBef>
              <a:spcAft>
                <a:spcPts val="0"/>
              </a:spcAft>
              <a:buClr>
                <a:schemeClr val="dk1"/>
              </a:buClr>
              <a:buSzPct val="61000"/>
              <a:buFont typeface="Arial" panose="020B0604020202020204"/>
              <a:buNone/>
            </a:pPr>
            <a:r>
              <a:rPr lang="en-GB"/>
              <a:t>if forget gate value is 1 then previous memory state is completely passed to the cell ( Remember f gate gives values between 0 and 1 )</a:t>
            </a:r>
          </a:p>
          <a:p>
            <a:pPr marL="0" lvl="0" indent="0" algn="l" rtl="0">
              <a:spcBef>
                <a:spcPts val="1200"/>
              </a:spcBef>
              <a:spcAft>
                <a:spcPts val="0"/>
              </a:spcAft>
              <a:buClr>
                <a:schemeClr val="dk1"/>
              </a:buClr>
              <a:buSzPct val="61000"/>
              <a:buFont typeface="Arial" panose="020B0604020202020204"/>
              <a:buNone/>
            </a:pPr>
            <a:r>
              <a:rPr lang="en-GB"/>
              <a:t>Now with current memory state Ct we calculate new memory state from input state and C layer.</a:t>
            </a:r>
          </a:p>
          <a:p>
            <a:pPr marL="0" lvl="0" indent="0" algn="l" rtl="0">
              <a:spcBef>
                <a:spcPts val="1200"/>
              </a:spcBef>
              <a:spcAft>
                <a:spcPts val="0"/>
              </a:spcAft>
              <a:buClr>
                <a:schemeClr val="dk1"/>
              </a:buClr>
              <a:buSzPct val="61000"/>
              <a:buFont typeface="Arial" panose="020B0604020202020204"/>
              <a:buNone/>
            </a:pPr>
            <a:r>
              <a:rPr lang="en-GB"/>
              <a:t>Ct= Ct + (It*C`t)</a:t>
            </a:r>
          </a:p>
          <a:p>
            <a:pPr marL="0" lvl="0" indent="0" algn="l" rtl="0">
              <a:spcBef>
                <a:spcPts val="1200"/>
              </a:spcBef>
              <a:spcAft>
                <a:spcPts val="1200"/>
              </a:spcAft>
              <a:buNone/>
            </a:pPr>
            <a:r>
              <a:rPr lang="en-GB"/>
              <a:t>Ct = Current memory state at time step t. and it gets passed to next time step.</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8"/>
          <p:cNvSpPr txBox="1">
            <a:spLocks noGrp="1"/>
          </p:cNvSpPr>
          <p:nvPr>
            <p:ph type="body" idx="1"/>
          </p:nvPr>
        </p:nvSpPr>
        <p:spPr>
          <a:xfrm>
            <a:off x="311700" y="0"/>
            <a:ext cx="8520600" cy="2457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panose="020B0604020202020204"/>
              <a:buNone/>
            </a:pPr>
            <a:r>
              <a:rPr lang="en-GB"/>
              <a:t>Finally, we need to calculate what we’re going to output. This output will be based on our cell state Ct but will be a filtered version. so we apply Tanh to Ct then we do element wise multiplication with the output gate O, That will be our current hidden state Ht.</a:t>
            </a:r>
          </a:p>
          <a:p>
            <a:pPr marL="0" lvl="0" indent="0" algn="l" rtl="0">
              <a:spcBef>
                <a:spcPts val="1200"/>
              </a:spcBef>
              <a:spcAft>
                <a:spcPts val="0"/>
              </a:spcAft>
              <a:buClr>
                <a:schemeClr val="dk1"/>
              </a:buClr>
              <a:buSzPts val="1100"/>
              <a:buFont typeface="Arial" panose="020B0604020202020204"/>
              <a:buNone/>
            </a:pPr>
            <a:r>
              <a:rPr lang="en-GB"/>
              <a:t>Ht = Tanh(Ct)</a:t>
            </a:r>
          </a:p>
          <a:p>
            <a:pPr marL="0" lvl="0" indent="0" algn="l" rtl="0">
              <a:spcBef>
                <a:spcPts val="1200"/>
              </a:spcBef>
              <a:spcAft>
                <a:spcPts val="1200"/>
              </a:spcAft>
              <a:buNone/>
            </a:pPr>
            <a:r>
              <a:rPr lang="en-GB"/>
              <a:t>We pass these two Ct and Ht to the next time step and repeat the same process.</a:t>
            </a:r>
            <a:br>
              <a:rPr lang="en-GB"/>
            </a:br>
            <a:r>
              <a:rPr lang="en-GB"/>
              <a:t>Here is the full diagram for LSTM for different time steps.</a:t>
            </a:r>
          </a:p>
        </p:txBody>
      </p:sp>
      <p:pic>
        <p:nvPicPr>
          <p:cNvPr id="403" name="Google Shape;403;p78"/>
          <p:cNvPicPr preferRelativeResize="0"/>
          <p:nvPr/>
        </p:nvPicPr>
        <p:blipFill>
          <a:blip r:embed="rId3"/>
          <a:stretch>
            <a:fillRect/>
          </a:stretch>
        </p:blipFill>
        <p:spPr>
          <a:xfrm>
            <a:off x="0" y="2571750"/>
            <a:ext cx="9144000" cy="1687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155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where the order matter in our ML space?</a:t>
            </a:r>
          </a:p>
        </p:txBody>
      </p:sp>
      <p:sp>
        <p:nvSpPr>
          <p:cNvPr id="72" name="Google Shape;72;p16"/>
          <p:cNvSpPr txBox="1">
            <a:spLocks noGrp="1"/>
          </p:cNvSpPr>
          <p:nvPr>
            <p:ph type="body" idx="1"/>
          </p:nvPr>
        </p:nvSpPr>
        <p:spPr>
          <a:xfrm>
            <a:off x="311700" y="858075"/>
            <a:ext cx="8520600" cy="393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Text - Natural Language Data where the order of words matter</a:t>
            </a:r>
          </a:p>
          <a:p>
            <a:pPr marL="457200" lvl="0" indent="-342900" algn="l" rtl="0">
              <a:spcBef>
                <a:spcPts val="0"/>
              </a:spcBef>
              <a:spcAft>
                <a:spcPts val="0"/>
              </a:spcAft>
              <a:buSzPts val="1800"/>
              <a:buChar char="●"/>
            </a:pPr>
            <a:r>
              <a:rPr lang="en-GB"/>
              <a:t>Speech data</a:t>
            </a:r>
          </a:p>
          <a:p>
            <a:pPr marL="457200" lvl="0" indent="-342900" algn="l" rtl="0">
              <a:spcBef>
                <a:spcPts val="0"/>
              </a:spcBef>
              <a:spcAft>
                <a:spcPts val="0"/>
              </a:spcAft>
              <a:buSzPts val="1800"/>
              <a:buChar char="●"/>
            </a:pPr>
            <a:r>
              <a:rPr lang="en-GB"/>
              <a:t>Time series data</a:t>
            </a:r>
          </a:p>
          <a:p>
            <a:pPr marL="457200" lvl="0" indent="-342900" algn="l" rtl="0">
              <a:spcBef>
                <a:spcPts val="0"/>
              </a:spcBef>
              <a:spcAft>
                <a:spcPts val="0"/>
              </a:spcAft>
              <a:buSzPts val="1800"/>
              <a:buChar char="●"/>
            </a:pPr>
            <a:r>
              <a:rPr lang="en-GB"/>
              <a:t>Video</a:t>
            </a:r>
          </a:p>
          <a:p>
            <a:pPr marL="457200" lvl="0" indent="-342900" algn="l" rtl="0">
              <a:spcBef>
                <a:spcPts val="0"/>
              </a:spcBef>
              <a:spcAft>
                <a:spcPts val="0"/>
              </a:spcAft>
              <a:buSzPts val="1800"/>
              <a:buChar char="●"/>
            </a:pPr>
            <a:r>
              <a:rPr lang="en-GB"/>
              <a:t>Audio - Music Sequences data</a:t>
            </a:r>
          </a:p>
          <a:p>
            <a:pPr marL="457200" lvl="0" indent="-342900" algn="l" rtl="0">
              <a:spcBef>
                <a:spcPts val="0"/>
              </a:spcBef>
              <a:spcAft>
                <a:spcPts val="0"/>
              </a:spcAft>
              <a:buSzPts val="1800"/>
              <a:buChar char="●"/>
            </a:pPr>
            <a:r>
              <a:rPr lang="en-GB"/>
              <a:t>Stock markets data</a:t>
            </a:r>
          </a:p>
          <a:p>
            <a:pPr marL="0" lvl="0" indent="0" algn="l" rtl="0">
              <a:spcBef>
                <a:spcPts val="1200"/>
              </a:spcBef>
              <a:spcAft>
                <a:spcPts val="1200"/>
              </a:spcAft>
              <a:buNone/>
            </a:pPr>
            <a:r>
              <a:rPr lang="en-GB"/>
              <a:t>etc…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79"/>
          <p:cNvPicPr preferRelativeResize="0"/>
          <p:nvPr/>
        </p:nvPicPr>
        <p:blipFill>
          <a:blip r:embed="rId3"/>
          <a:stretch>
            <a:fillRect/>
          </a:stretch>
        </p:blipFill>
        <p:spPr>
          <a:xfrm>
            <a:off x="0" y="0"/>
            <a:ext cx="6193283" cy="4838700"/>
          </a:xfrm>
          <a:prstGeom prst="rect">
            <a:avLst/>
          </a:prstGeom>
          <a:noFill/>
          <a:ln>
            <a:noFill/>
          </a:ln>
        </p:spPr>
      </p:pic>
      <p:sp>
        <p:nvSpPr>
          <p:cNvPr id="409" name="Google Shape;409;p79"/>
          <p:cNvSpPr txBox="1"/>
          <p:nvPr/>
        </p:nvSpPr>
        <p:spPr>
          <a:xfrm>
            <a:off x="6267950" y="312850"/>
            <a:ext cx="2689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blue box and the green box (the input gate) in the middle is the same with GRUs. There are two additional green boxes here: the forget gate and the output gate.</a:t>
            </a:r>
          </a:p>
        </p:txBody>
      </p:sp>
      <p:sp>
        <p:nvSpPr>
          <p:cNvPr id="410" name="Google Shape;410;p79"/>
          <p:cNvSpPr txBox="1"/>
          <p:nvPr/>
        </p:nvSpPr>
        <p:spPr>
          <a:xfrm>
            <a:off x="6355300" y="2033150"/>
            <a:ext cx="260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computation will also be the same, so we’re going to get the output from the tanh function (①) and the input gate value from the sigmoid function (②). But the multiplying step is a bit different this time. Instead of taking only the result of the input gate, we also consider the forget gate value coming from the left.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input output shape</a:t>
            </a:r>
          </a:p>
        </p:txBody>
      </p:sp>
      <p:sp>
        <p:nvSpPr>
          <p:cNvPr id="416" name="Google Shape;416;p80"/>
          <p:cNvSpPr txBox="1">
            <a:spLocks noGrp="1"/>
          </p:cNvSpPr>
          <p:nvPr>
            <p:ph type="body" idx="1"/>
          </p:nvPr>
        </p:nvSpPr>
        <p:spPr>
          <a:xfrm>
            <a:off x="0" y="572700"/>
            <a:ext cx="9144000" cy="4570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000"/>
              <a:buFont typeface="Arial" panose="020B0604020202020204"/>
              <a:buNone/>
            </a:pPr>
            <a:r>
              <a:rPr lang="en-GB"/>
              <a:t>Now I use Daniel Möller's example again for better understanding: We have 10 oil tanks. For each of them we measure 2 features: temperature, pressure every one hour for 5 times. now parameters are:</a:t>
            </a:r>
          </a:p>
          <a:p>
            <a:pPr marL="0" lvl="0" indent="0" algn="l" rtl="0">
              <a:spcBef>
                <a:spcPts val="1200"/>
              </a:spcBef>
              <a:spcAft>
                <a:spcPts val="0"/>
              </a:spcAft>
              <a:buClr>
                <a:schemeClr val="dk1"/>
              </a:buClr>
              <a:buSzPct val="61000"/>
              <a:buFont typeface="Arial" panose="020B0604020202020204"/>
              <a:buNone/>
            </a:pPr>
            <a:r>
              <a:rPr lang="en-GB" b="1"/>
              <a:t>batch_size</a:t>
            </a:r>
            <a:r>
              <a:rPr lang="en-GB"/>
              <a:t> = number of samples used in one forward/backward pass (default=32) --&gt; for example if you have 1000 samples and you set up the batch_size to 100 then the model will take 10 iterations to pass all of the samples once through network (1 epoch). The higher the batch size, the more memory space you'll need. Because the number of samples in this example are low, we consider batch_size equal to all of samples = 10</a:t>
            </a:r>
          </a:p>
          <a:p>
            <a:pPr marL="0" lvl="0" indent="0" algn="l" rtl="0">
              <a:spcBef>
                <a:spcPts val="1200"/>
              </a:spcBef>
              <a:spcAft>
                <a:spcPts val="0"/>
              </a:spcAft>
              <a:buClr>
                <a:schemeClr val="dk1"/>
              </a:buClr>
              <a:buSzPct val="61000"/>
              <a:buFont typeface="Arial" panose="020B0604020202020204"/>
              <a:buNone/>
            </a:pPr>
            <a:r>
              <a:rPr lang="en-GB" b="1"/>
              <a:t>timesteps </a:t>
            </a:r>
            <a:r>
              <a:rPr lang="en-GB"/>
              <a:t>= 5</a:t>
            </a:r>
          </a:p>
          <a:p>
            <a:pPr marL="0" lvl="0" indent="0" algn="l" rtl="0">
              <a:spcBef>
                <a:spcPts val="1200"/>
              </a:spcBef>
              <a:spcAft>
                <a:spcPts val="0"/>
              </a:spcAft>
              <a:buClr>
                <a:schemeClr val="dk1"/>
              </a:buClr>
              <a:buSzPct val="61000"/>
              <a:buFont typeface="Arial" panose="020B0604020202020204"/>
              <a:buNone/>
            </a:pPr>
            <a:r>
              <a:rPr lang="en-GB" b="1"/>
              <a:t>features </a:t>
            </a:r>
            <a:r>
              <a:rPr lang="en-GB"/>
              <a:t>= 2</a:t>
            </a:r>
          </a:p>
          <a:p>
            <a:pPr marL="0" lvl="0" indent="0" algn="l" rtl="0">
              <a:spcBef>
                <a:spcPts val="1200"/>
              </a:spcBef>
              <a:spcAft>
                <a:spcPts val="0"/>
              </a:spcAft>
              <a:buClr>
                <a:schemeClr val="dk1"/>
              </a:buClr>
              <a:buSzPct val="61000"/>
              <a:buFont typeface="Arial" panose="020B0604020202020204"/>
              <a:buNone/>
            </a:pPr>
            <a:r>
              <a:rPr lang="en-GB" b="1"/>
              <a:t>units</a:t>
            </a:r>
            <a:r>
              <a:rPr lang="en-GB"/>
              <a:t> = It's a positive integer and determines the dimension of hidden state and cell state or in other words the number of parameters passed to next LSTM cell. It can be chosen arbitrarily or empirically based on the features and timesteps. Using more units will result in more accuracy and also more computational time. But it may cause over-fitting.</a:t>
            </a:r>
          </a:p>
          <a:p>
            <a:pPr marL="0" lvl="0" indent="0" algn="l" rtl="0">
              <a:spcBef>
                <a:spcPts val="1200"/>
              </a:spcBef>
              <a:spcAft>
                <a:spcPts val="0"/>
              </a:spcAft>
              <a:buClr>
                <a:schemeClr val="dk1"/>
              </a:buClr>
              <a:buSzPct val="61000"/>
              <a:buFont typeface="Arial" panose="020B0604020202020204"/>
              <a:buNone/>
            </a:pPr>
            <a:r>
              <a:rPr lang="en-GB" b="1"/>
              <a:t>input_shape</a:t>
            </a:r>
            <a:r>
              <a:rPr lang="en-GB"/>
              <a:t> = (batch_size, timesteps, features) = (10,5,2)</a:t>
            </a:r>
          </a:p>
          <a:p>
            <a:pPr marL="0" lvl="0" indent="0" algn="l" rtl="0">
              <a:spcBef>
                <a:spcPts val="1200"/>
              </a:spcBef>
              <a:spcAft>
                <a:spcPts val="0"/>
              </a:spcAft>
              <a:buClr>
                <a:schemeClr val="dk1"/>
              </a:buClr>
              <a:buSzPct val="61000"/>
              <a:buFont typeface="Arial" panose="020B0604020202020204"/>
              <a:buNone/>
            </a:pPr>
            <a:r>
              <a:rPr lang="en-GB" b="1"/>
              <a:t>output_shape:</a:t>
            </a:r>
            <a:endParaRPr b="1"/>
          </a:p>
          <a:p>
            <a:pPr marL="0" lvl="0" indent="0" algn="l" rtl="0">
              <a:spcBef>
                <a:spcPts val="1200"/>
              </a:spcBef>
              <a:spcAft>
                <a:spcPts val="1200"/>
              </a:spcAft>
              <a:buNone/>
            </a:pPr>
            <a:r>
              <a:rPr lang="en-GB"/>
              <a:t>(batch_size, timesteps, units) if return_sequences=True</a:t>
            </a:r>
            <a:br>
              <a:rPr lang="en-GB"/>
            </a:br>
            <a:r>
              <a:rPr lang="en-GB"/>
              <a:t>(batch_size, units) if return_sequences=False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Activation function used in RNN lstm</a:t>
            </a:r>
          </a:p>
        </p:txBody>
      </p:sp>
      <p:sp>
        <p:nvSpPr>
          <p:cNvPr id="422" name="Google Shape;422;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Sigmoid (for selective read, write and forget)--to have fraction of information</a:t>
            </a:r>
          </a:p>
          <a:p>
            <a:pPr marL="457200" lvl="0" indent="-342900" algn="l" rtl="0">
              <a:spcBef>
                <a:spcPts val="0"/>
              </a:spcBef>
              <a:spcAft>
                <a:spcPts val="0"/>
              </a:spcAft>
              <a:buSzPts val="1800"/>
              <a:buChar char="●"/>
            </a:pPr>
            <a:r>
              <a:rPr lang="en-GB"/>
              <a:t>Tanh</a:t>
            </a:r>
          </a:p>
          <a:p>
            <a:pPr marL="0" lvl="0" indent="0" algn="l" rtl="0">
              <a:spcBef>
                <a:spcPts val="1200"/>
              </a:spcBef>
              <a:spcAft>
                <a:spcPts val="0"/>
              </a:spcAft>
              <a:buClr>
                <a:schemeClr val="dk1"/>
              </a:buClr>
              <a:buSzPts val="1100"/>
              <a:buFont typeface="Arial" panose="020B0604020202020204"/>
              <a:buNone/>
            </a:pPr>
            <a:endParaRPr lang="en-GB"/>
          </a:p>
          <a:p>
            <a:pPr marL="0" lvl="0" indent="0" algn="l" rtl="0">
              <a:spcBef>
                <a:spcPts val="1200"/>
              </a:spcBef>
              <a:spcAft>
                <a:spcPts val="1200"/>
              </a:spcAft>
              <a:buNone/>
            </a:pPr>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82"/>
          <p:cNvSpPr txBox="1">
            <a:spLocks noGrp="1"/>
          </p:cNvSpPr>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Links and References - RNN_LSTM</a:t>
            </a:r>
          </a:p>
        </p:txBody>
      </p:sp>
      <p:sp>
        <p:nvSpPr>
          <p:cNvPr id="428" name="Google Shape;428;p82"/>
          <p:cNvSpPr txBox="1">
            <a:spLocks noGrp="1"/>
          </p:cNvSpPr>
          <p:nvPr>
            <p:ph type="body" idx="1"/>
          </p:nvPr>
        </p:nvSpPr>
        <p:spPr>
          <a:xfrm>
            <a:off x="0" y="685425"/>
            <a:ext cx="9144000" cy="4343400"/>
          </a:xfrm>
          <a:prstGeom prst="rect">
            <a:avLst/>
          </a:prstGeom>
        </p:spPr>
        <p:txBody>
          <a:bodyPr spcFirstLastPara="1" wrap="square" lIns="91425" tIns="91425" rIns="91425" bIns="91425" anchor="t" anchorCtr="0">
            <a:normAutofit fontScale="92500" lnSpcReduction="20000"/>
          </a:bodyPr>
          <a:lstStyle/>
          <a:p>
            <a:pPr marL="457200" lvl="0" indent="-334010" algn="l" rtl="0">
              <a:spcBef>
                <a:spcPts val="0"/>
              </a:spcBef>
              <a:spcAft>
                <a:spcPts val="0"/>
              </a:spcAft>
              <a:buSzPct val="100000"/>
              <a:buAutoNum type="arabicPeriod"/>
            </a:pPr>
            <a:r>
              <a:rPr lang="en-GB" u="sng">
                <a:solidFill>
                  <a:schemeClr val="hlink"/>
                </a:solidFill>
                <a:hlinkClick r:id="rId3"/>
              </a:rPr>
              <a:t>https://www.youtube.com/playlist?list=PLyqSpQzTE6M9gCgajvQbc68Hk_JKGBAYT</a:t>
            </a:r>
            <a:r>
              <a:rPr lang="en-GB"/>
              <a:t> (Lecture_13-14)</a:t>
            </a:r>
          </a:p>
          <a:p>
            <a:pPr marL="457200" lvl="0" indent="-334010" algn="l" rtl="0">
              <a:spcBef>
                <a:spcPts val="0"/>
              </a:spcBef>
              <a:spcAft>
                <a:spcPts val="0"/>
              </a:spcAft>
              <a:buSzPct val="100000"/>
              <a:buAutoNum type="arabicPeriod"/>
            </a:pPr>
            <a:r>
              <a:rPr lang="en-GB" u="sng">
                <a:solidFill>
                  <a:schemeClr val="hlink"/>
                </a:solidFill>
                <a:hlinkClick r:id="rId4"/>
              </a:rPr>
              <a:t>https://bond-kirill-alexandrovich.medium.com/lstm-in-details-is-easy-501630afbcb9</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5"/>
              </a:rPr>
              <a:t>https://medium.datadriveninvestor.com/recurrent-neural-network-rnn-52dd4f01b7e8</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6"/>
              </a:rPr>
              <a:t>https://medium.com/@chunduri11/understanding-lstm-plain-and-simple-96026b4468c6</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7"/>
              </a:rPr>
              <a:t>https://medium.com/@humble_bee/rnn-recurrent-neural-networks-lstm-842ba7205bbf</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8"/>
              </a:rPr>
              <a:t>https://medium.com/@raqueebilahi/text-lstm-f1aaceeb5727</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9"/>
              </a:rPr>
              <a:t>https://towardsdatascience.com/a-practical-guide-to-rnn-and-lstm-in-keras-980f176271bc</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0"/>
              </a:rPr>
              <a:t>https://developer.ibm.com/articles/cc-cognitive-recurrent-neural-networks/</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1"/>
              </a:rPr>
              <a:t>https://stackoverflow.com/questions/44273249/in-keras-what-exactly-am-i-configuring-when-i-create-a-stateful-lstm-layer-wi</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2"/>
              </a:rPr>
              <a:t>https://stats.stackexchange.com/questions/365428/difference-between-a-single-unit-lstm-and-3-unit-lstm-neural-network/365600</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3"/>
              </a:rPr>
              <a:t>https://www.youtube.com/watch?v=9TFnjJkfqmA</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4"/>
              </a:rPr>
              <a:t>https://www.ssla.co.uk/long-short-term-memory/</a:t>
            </a:r>
            <a:endParaRPr lang="en-GB" u="sng">
              <a:solidFill>
                <a:schemeClr val="hlink"/>
              </a:solidFill>
            </a:endParaRPr>
          </a:p>
          <a:p>
            <a:pPr marL="457200" lvl="0" indent="-334010" algn="l" rtl="0">
              <a:spcBef>
                <a:spcPts val="0"/>
              </a:spcBef>
              <a:spcAft>
                <a:spcPts val="0"/>
              </a:spcAft>
              <a:buSzPct val="100000"/>
              <a:buAutoNum type="arabicPeriod"/>
            </a:pPr>
            <a:endParaRPr lang="en-GB" u="sng">
              <a:solidFill>
                <a:schemeClr val="hlink"/>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8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Xtra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84"/>
          <p:cNvPicPr preferRelativeResize="0"/>
          <p:nvPr/>
        </p:nvPicPr>
        <p:blipFill>
          <a:blip r:embed="rId3"/>
          <a:stretch>
            <a:fillRect/>
          </a:stretch>
        </p:blipFill>
        <p:spPr>
          <a:xfrm>
            <a:off x="1387025" y="0"/>
            <a:ext cx="5242757"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85"/>
          <p:cNvSpPr txBox="1">
            <a:spLocks noGrp="1"/>
          </p:cNvSpPr>
          <p:nvPr>
            <p:ph type="title"/>
          </p:nvPr>
        </p:nvSpPr>
        <p:spPr>
          <a:xfrm>
            <a:off x="355425" y="10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Gated Recurrent Units (GRU)</a:t>
            </a:r>
          </a:p>
        </p:txBody>
      </p:sp>
      <p:sp>
        <p:nvSpPr>
          <p:cNvPr id="444" name="Google Shape;444;p85"/>
          <p:cNvSpPr txBox="1">
            <a:spLocks noGrp="1"/>
          </p:cNvSpPr>
          <p:nvPr>
            <p:ph type="body" idx="1"/>
          </p:nvPr>
        </p:nvSpPr>
        <p:spPr>
          <a:xfrm>
            <a:off x="311700" y="676575"/>
            <a:ext cx="8696100" cy="446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Instead of dragging all the past, maybe it’ll be better to remember selectively. This is like choosing only the important information and forgetting the rest. Having all those past values causes the vanishing gradients. Therefore we’ll give an additional step to simple RNN, which is called Gated Recurrent Units.</a:t>
            </a:r>
          </a:p>
          <a:p>
            <a:pPr marL="0" lvl="0" indent="0" algn="l" rtl="0">
              <a:spcBef>
                <a:spcPts val="1200"/>
              </a:spcBef>
              <a:spcAft>
                <a:spcPts val="1200"/>
              </a:spcAft>
              <a:buNone/>
            </a:pPr>
            <a:endParaRPr lang="en-GB"/>
          </a:p>
        </p:txBody>
      </p:sp>
      <p:pic>
        <p:nvPicPr>
          <p:cNvPr id="445" name="Google Shape;445;p85"/>
          <p:cNvPicPr preferRelativeResize="0"/>
          <p:nvPr/>
        </p:nvPicPr>
        <p:blipFill>
          <a:blip r:embed="rId3"/>
          <a:stretch>
            <a:fillRect/>
          </a:stretch>
        </p:blipFill>
        <p:spPr>
          <a:xfrm>
            <a:off x="531575" y="1989200"/>
            <a:ext cx="6164025" cy="3154376"/>
          </a:xfrm>
          <a:prstGeom prst="rect">
            <a:avLst/>
          </a:prstGeom>
          <a:noFill/>
          <a:ln>
            <a:noFill/>
          </a:ln>
        </p:spPr>
      </p:pic>
      <p:sp>
        <p:nvSpPr>
          <p:cNvPr id="446" name="Google Shape;446;p85"/>
          <p:cNvSpPr txBox="1"/>
          <p:nvPr/>
        </p:nvSpPr>
        <p:spPr>
          <a:xfrm>
            <a:off x="6838500" y="1984125"/>
            <a:ext cx="2169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On the right side, you can see one small change inside the box. The green box. What is this? This is a </a:t>
            </a:r>
            <a:r>
              <a:rPr lang="en-GB" b="1"/>
              <a:t>gate controller</a:t>
            </a:r>
            <a:r>
              <a:rPr lang="en-GB"/>
              <a:t>. </a:t>
            </a:r>
            <a:r>
              <a:rPr lang="en-GB" i="1"/>
              <a:t>This box determines whether we should remember or not</a:t>
            </a:r>
            <a:r>
              <a:rPr lang="en-GB"/>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86"/>
          <p:cNvPicPr preferRelativeResize="0"/>
          <p:nvPr/>
        </p:nvPicPr>
        <p:blipFill>
          <a:blip r:embed="rId3"/>
          <a:stretch>
            <a:fillRect/>
          </a:stretch>
        </p:blipFill>
        <p:spPr>
          <a:xfrm>
            <a:off x="0" y="0"/>
            <a:ext cx="9144000" cy="3390637"/>
          </a:xfrm>
          <a:prstGeom prst="rect">
            <a:avLst/>
          </a:prstGeom>
          <a:noFill/>
          <a:ln>
            <a:noFill/>
          </a:ln>
        </p:spPr>
      </p:pic>
      <p:sp>
        <p:nvSpPr>
          <p:cNvPr id="452" name="Google Shape;452;p86"/>
          <p:cNvSpPr txBox="1"/>
          <p:nvPr/>
        </p:nvSpPr>
        <p:spPr>
          <a:xfrm>
            <a:off x="0" y="3390625"/>
            <a:ext cx="914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We’ll compute the tanh activation (①) as what we did with RNN, but this won’t be used right ahead. It’s like a candidate. Here we’ll also get the new value (②) for the gate. Since it takes the sigmoid function, the output value always goes between 0 to 1. So by multiplying it with the ① value, we’re going to decide whether we’ll use it or not. When it’s 0, “No Use” or “No Update.” (Use the previous value in this case) When it’s 1, “Use” or “Update.” This is like opening and closing a gate.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Long Short Term Memory Network (LSTM)</a:t>
            </a:r>
          </a:p>
        </p:txBody>
      </p:sp>
      <p:sp>
        <p:nvSpPr>
          <p:cNvPr id="458" name="Google Shape;458;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LSTM was proposed earlier than GRUs.</a:t>
            </a:r>
          </a:p>
          <a:p>
            <a:pPr marL="457200" lvl="0" indent="-342900" algn="l" rtl="0">
              <a:spcBef>
                <a:spcPts val="0"/>
              </a:spcBef>
              <a:spcAft>
                <a:spcPts val="0"/>
              </a:spcAft>
              <a:buSzPts val="1800"/>
              <a:buChar char="●"/>
            </a:pPr>
            <a:r>
              <a:rPr lang="en-GB"/>
              <a:t>Structure of LSTM is more complex compared to that of GRUs with two more gates.</a:t>
            </a:r>
          </a:p>
          <a:p>
            <a:pPr marL="457200" lvl="0" indent="-342900" algn="l" rtl="0">
              <a:spcBef>
                <a:spcPts val="0"/>
              </a:spcBef>
              <a:spcAft>
                <a:spcPts val="0"/>
              </a:spcAft>
              <a:buSzPts val="1800"/>
              <a:buChar char="●"/>
            </a:pPr>
            <a:r>
              <a:rPr lang="en-GB"/>
              <a:t>Additionally, there will be a new concept here which is called ‘cell state.’ But you’re already used to this concept. It’s putting the value containing the memories aside from the hidden state value A.</a:t>
            </a:r>
          </a:p>
          <a:p>
            <a:pPr marL="457200" lvl="0" indent="0" algn="l" rtl="0">
              <a:spcBef>
                <a:spcPts val="1200"/>
              </a:spcBef>
              <a:spcAft>
                <a:spcPts val="1200"/>
              </a:spcAft>
              <a:buNone/>
            </a:pPr>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88"/>
          <p:cNvPicPr preferRelativeResize="0"/>
          <p:nvPr/>
        </p:nvPicPr>
        <p:blipFill>
          <a:blip r:embed="rId3"/>
          <a:stretch>
            <a:fillRect/>
          </a:stretch>
        </p:blipFill>
        <p:spPr>
          <a:xfrm>
            <a:off x="530625" y="0"/>
            <a:ext cx="7753625" cy="4008625"/>
          </a:xfrm>
          <a:prstGeom prst="rect">
            <a:avLst/>
          </a:prstGeom>
          <a:noFill/>
          <a:ln>
            <a:noFill/>
          </a:ln>
        </p:spPr>
      </p:pic>
      <p:sp>
        <p:nvSpPr>
          <p:cNvPr id="464" name="Google Shape;464;p88"/>
          <p:cNvSpPr txBox="1"/>
          <p:nvPr/>
        </p:nvSpPr>
        <p:spPr>
          <a:xfrm>
            <a:off x="233725" y="4076600"/>
            <a:ext cx="862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Let’s see the equation in line 3 on the right. We have the forget gate, and this will be used for updating the cell state value like what you can see in line 4. Lastly there is one gate left, the output gate. And as you can see in line 6, we get the A value at time t by multiplying the output gate value and the tanh activation value of C at time 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7"/>
          <p:cNvPicPr preferRelativeResize="0"/>
          <p:nvPr/>
        </p:nvPicPr>
        <p:blipFill>
          <a:blip r:embed="rId3"/>
          <a:stretch>
            <a:fillRect/>
          </a:stretch>
        </p:blipFill>
        <p:spPr>
          <a:xfrm>
            <a:off x="268838" y="89375"/>
            <a:ext cx="8606333"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9"/>
          <p:cNvSpPr txBox="1">
            <a:spLocks noGrp="1"/>
          </p:cNvSpPr>
          <p:nvPr>
            <p:ph type="body" idx="1"/>
          </p:nvPr>
        </p:nvSpPr>
        <p:spPr>
          <a:xfrm>
            <a:off x="311700" y="4451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With these three additional gates, LSTM can have a stronger memory ability. Those are all about controlling which parts or what amount it should remember. It’s so robust and effective that it’s really popular among the sequence models. Then could we say is it better than GRUs for all cases? As we say there’s no silver bullet all the time, GRUs has its own strength as well. Its structure is simpler than LSTM, so it’s sometimes proper to use GRUs to make a big 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9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p>
        </p:txBody>
      </p:sp>
      <p:sp>
        <p:nvSpPr>
          <p:cNvPr id="475" name="Google Shape;475;p90"/>
          <p:cNvSpPr txBox="1">
            <a:spLocks noGrp="1"/>
          </p:cNvSpPr>
          <p:nvPr>
            <p:ph type="body" idx="1"/>
          </p:nvPr>
        </p:nvSpPr>
        <p:spPr>
          <a:xfrm>
            <a:off x="250550" y="572700"/>
            <a:ext cx="8520600" cy="1020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GB"/>
              <a:t>What we’ve discussed so far was the sequence model with one shallow layer. Then what it would be like when we add more layers? If we say adding more layers goes horizontal in ANN or CNN, it goes vertically in RNN.</a:t>
            </a:r>
          </a:p>
        </p:txBody>
      </p:sp>
      <p:pic>
        <p:nvPicPr>
          <p:cNvPr id="476" name="Google Shape;476;p90"/>
          <p:cNvPicPr preferRelativeResize="0"/>
          <p:nvPr/>
        </p:nvPicPr>
        <p:blipFill>
          <a:blip r:embed="rId3"/>
          <a:stretch>
            <a:fillRect/>
          </a:stretch>
        </p:blipFill>
        <p:spPr>
          <a:xfrm>
            <a:off x="250550" y="1530500"/>
            <a:ext cx="6036295" cy="3613001"/>
          </a:xfrm>
          <a:prstGeom prst="rect">
            <a:avLst/>
          </a:prstGeom>
          <a:noFill/>
          <a:ln>
            <a:noFill/>
          </a:ln>
        </p:spPr>
      </p:pic>
      <p:sp>
        <p:nvSpPr>
          <p:cNvPr id="477" name="Google Shape;477;p90"/>
          <p:cNvSpPr txBox="1"/>
          <p:nvPr/>
        </p:nvSpPr>
        <p:spPr>
          <a:xfrm>
            <a:off x="5456400" y="1774175"/>
            <a:ext cx="3498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292929"/>
                </a:solidFill>
                <a:highlight>
                  <a:srgbClr val="FFFFFF"/>
                </a:highlight>
                <a:latin typeface="Georgia" panose="02040502050405020303"/>
                <a:ea typeface="Georgia" panose="02040502050405020303"/>
                <a:cs typeface="Georgia" panose="02040502050405020303"/>
                <a:sym typeface="Georgia" panose="02040502050405020303"/>
              </a:rPr>
              <a:t>But the sequence model is already a big model with one or two layers, it may end up overfitting if we add a few more layers on top of that. Therefore applying normalization techniques such as dropout or batch normalization is required.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83" name="Google Shape;483;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The short-term memory issue for vanilla RNN’s doesn’t mean to skip them entirely and use the more evolved versions like LSTM’s or GRU’s. RNN’s have the benefit of training faster and uses less computational resources. That’s because there are fewer tensor operations to compute. You should use LSTM’s or GRU’s when you expect to model longer sequences with long-term dependencies.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92"/>
          <p:cNvSpPr txBox="1">
            <a:spLocks noGrp="1"/>
          </p:cNvSpPr>
          <p:nvPr>
            <p:ph type="body" idx="1"/>
          </p:nvPr>
        </p:nvSpPr>
        <p:spPr>
          <a:xfrm>
            <a:off x="311700" y="1411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Currently we are focusing on 2nd model “Many to One”.</a:t>
            </a:r>
          </a:p>
          <a:p>
            <a:pPr marL="0" lvl="0" indent="0" algn="l" rtl="0">
              <a:spcBef>
                <a:spcPts val="1200"/>
              </a:spcBef>
              <a:spcAft>
                <a:spcPts val="0"/>
              </a:spcAft>
              <a:buNone/>
            </a:pPr>
            <a:r>
              <a:rPr lang="en-GB"/>
              <a:t>in RNN’s Input is considered as time steps.</a:t>
            </a:r>
          </a:p>
          <a:p>
            <a:pPr marL="0" lvl="0" indent="0" algn="l" rtl="0">
              <a:spcBef>
                <a:spcPts val="1200"/>
              </a:spcBef>
              <a:spcAft>
                <a:spcPts val="0"/>
              </a:spcAft>
              <a:buNone/>
            </a:pPr>
            <a:r>
              <a:rPr lang="en-GB"/>
              <a:t>ex : input(X) = [“this”, “movie”, “is”, “not”, “good”]</a:t>
            </a:r>
          </a:p>
          <a:p>
            <a:pPr marL="0" lvl="0" indent="0" algn="l" rtl="0">
              <a:spcBef>
                <a:spcPts val="1200"/>
              </a:spcBef>
              <a:spcAft>
                <a:spcPts val="0"/>
              </a:spcAft>
              <a:buNone/>
            </a:pPr>
            <a:r>
              <a:rPr lang="en-GB"/>
              <a:t>Time stamp for “this” is x(0), “movie” is x(1), “is” is x(2) ,“not” is x(3) and “good” is x(4).</a:t>
            </a:r>
          </a:p>
          <a:p>
            <a:pPr marL="0" lvl="0" indent="0" algn="l" rtl="0">
              <a:spcBef>
                <a:spcPts val="1200"/>
              </a:spcBef>
              <a:spcAft>
                <a:spcPts val="1200"/>
              </a:spcAft>
              <a:buNone/>
            </a:pPr>
            <a:r>
              <a:rPr lang="en-GB"/>
              <a:t>First let’s understand what RNN cell contains!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3"/>
          <p:cNvSpPr txBox="1">
            <a:spLocks noGrp="1"/>
          </p:cNvSpPr>
          <p:nvPr>
            <p:ph type="title"/>
          </p:nvPr>
        </p:nvSpPr>
        <p:spPr>
          <a:xfrm>
            <a:off x="311700" y="19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 of FFNN is</a:t>
            </a:r>
          </a:p>
        </p:txBody>
      </p:sp>
      <p:pic>
        <p:nvPicPr>
          <p:cNvPr id="494" name="Google Shape;494;p93"/>
          <p:cNvPicPr preferRelativeResize="0"/>
          <p:nvPr/>
        </p:nvPicPr>
        <p:blipFill>
          <a:blip r:embed="rId3"/>
          <a:stretch>
            <a:fillRect/>
          </a:stretch>
        </p:blipFill>
        <p:spPr>
          <a:xfrm>
            <a:off x="1502600" y="592200"/>
            <a:ext cx="5585034" cy="45513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94"/>
          <p:cNvSpPr txBox="1">
            <a:spLocks noGrp="1"/>
          </p:cNvSpPr>
          <p:nvPr>
            <p:ph type="body" idx="1"/>
          </p:nvPr>
        </p:nvSpPr>
        <p:spPr>
          <a:xfrm>
            <a:off x="210575" y="97775"/>
            <a:ext cx="8805300" cy="45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 Feed forward neural network we have X(input) and H(Hidden) and y(output)</a:t>
            </a:r>
          </a:p>
          <a:p>
            <a:pPr marL="0" lvl="0" indent="0" algn="l" rtl="0">
              <a:spcBef>
                <a:spcPts val="1200"/>
              </a:spcBef>
              <a:spcAft>
                <a:spcPts val="0"/>
              </a:spcAft>
              <a:buNone/>
            </a:pPr>
            <a:r>
              <a:rPr lang="en-GB"/>
              <a:t>you can have as many hidden layers as you want but weights (W)for every hidden layers are different.</a:t>
            </a:r>
          </a:p>
          <a:p>
            <a:pPr marL="0" lvl="0" indent="0" algn="l" rtl="0">
              <a:spcBef>
                <a:spcPts val="1200"/>
              </a:spcBef>
              <a:spcAft>
                <a:spcPts val="0"/>
              </a:spcAft>
              <a:buNone/>
            </a:pPr>
            <a:r>
              <a:rPr lang="en-GB"/>
              <a:t>Above Wh1 and Wh2 are different.</a:t>
            </a:r>
          </a:p>
          <a:p>
            <a:pPr marL="0" lvl="0" indent="0" algn="l" rtl="0">
              <a:spcBef>
                <a:spcPts val="1200"/>
              </a:spcBef>
              <a:spcAft>
                <a:spcPts val="0"/>
              </a:spcAft>
              <a:buNone/>
            </a:pPr>
            <a:r>
              <a:rPr lang="en-GB"/>
              <a:t>The RNN cell contains a set of feed forward neural networks cause we have time steps.</a:t>
            </a:r>
          </a:p>
          <a:p>
            <a:pPr marL="0" lvl="0" indent="0" algn="l" rtl="0">
              <a:spcBef>
                <a:spcPts val="1200"/>
              </a:spcBef>
              <a:spcAft>
                <a:spcPts val="0"/>
              </a:spcAft>
              <a:buNone/>
            </a:pPr>
            <a:r>
              <a:rPr lang="en-GB"/>
              <a:t>The RNN has: sequential input, sequential output, multiple timesteps, and multiple hidden layers.</a:t>
            </a:r>
          </a:p>
          <a:p>
            <a:pPr marL="0" lvl="0" indent="0" algn="l" rtl="0">
              <a:spcBef>
                <a:spcPts val="1200"/>
              </a:spcBef>
              <a:spcAft>
                <a:spcPts val="1200"/>
              </a:spcAft>
              <a:buNone/>
            </a:pPr>
            <a:r>
              <a:rPr lang="en-GB"/>
              <a:t>Unlike FFNN , here we calculate hidden layer values not only from input values but also previous time step values and Weights ( W ) at hidden layers are same for time steps.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95"/>
          <p:cNvSpPr txBox="1">
            <a:spLocks noGrp="1"/>
          </p:cNvSpPr>
          <p:nvPr>
            <p:ph type="body" idx="1"/>
          </p:nvPr>
        </p:nvSpPr>
        <p:spPr>
          <a:xfrm>
            <a:off x="311700" y="170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 the picture we are calculating the Hidden layer time step (t) values so</a:t>
            </a:r>
          </a:p>
          <a:p>
            <a:pPr marL="0" lvl="0" indent="0" algn="l" rtl="0">
              <a:spcBef>
                <a:spcPts val="1200"/>
              </a:spcBef>
              <a:spcAft>
                <a:spcPts val="0"/>
              </a:spcAft>
              <a:buNone/>
            </a:pPr>
            <a:r>
              <a:rPr lang="en-GB"/>
              <a:t>Ht = Activatefunction(input * Hweights + W * Ht-1)</a:t>
            </a:r>
          </a:p>
          <a:p>
            <a:pPr marL="0" lvl="0" indent="0" algn="l" rtl="0">
              <a:spcBef>
                <a:spcPts val="1200"/>
              </a:spcBef>
              <a:spcAft>
                <a:spcPts val="0"/>
              </a:spcAft>
              <a:buNone/>
            </a:pPr>
            <a:r>
              <a:rPr lang="en-GB"/>
              <a:t>yt = softmax(Hweight* Ht)</a:t>
            </a:r>
          </a:p>
          <a:p>
            <a:pPr marL="0" lvl="0" indent="0" algn="l" rtl="0">
              <a:spcBef>
                <a:spcPts val="1200"/>
              </a:spcBef>
              <a:spcAft>
                <a:spcPts val="0"/>
              </a:spcAft>
              <a:buNone/>
            </a:pPr>
            <a:r>
              <a:rPr lang="en-GB"/>
              <a:t>Ht-1 is the previous time step and as i said W’s are same for all timesteps.</a:t>
            </a:r>
          </a:p>
          <a:p>
            <a:pPr marL="0" lvl="0" indent="0" algn="l" rtl="0">
              <a:spcBef>
                <a:spcPts val="1200"/>
              </a:spcBef>
              <a:spcAft>
                <a:spcPts val="0"/>
              </a:spcAft>
              <a:buNone/>
            </a:pPr>
            <a:r>
              <a:rPr lang="en-GB"/>
              <a:t>The activation function can be Tanh, Relu, Sigmoid, etc..</a:t>
            </a:r>
          </a:p>
          <a:p>
            <a:pPr marL="0" lvl="0" indent="0" algn="l" rtl="0">
              <a:spcBef>
                <a:spcPts val="1200"/>
              </a:spcBef>
              <a:spcAft>
                <a:spcPts val="1200"/>
              </a:spcAft>
              <a:buNone/>
            </a:pPr>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96"/>
          <p:cNvSpPr txBox="1">
            <a:spLocks noGrp="1"/>
          </p:cNvSpPr>
          <p:nvPr>
            <p:ph type="body" idx="1"/>
          </p:nvPr>
        </p:nvSpPr>
        <p:spPr>
          <a:xfrm>
            <a:off x="311700" y="232125"/>
            <a:ext cx="8520600" cy="4753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Above we calculated only for Ht similarly we can calculate for all other timesteps.</a:t>
            </a:r>
          </a:p>
          <a:p>
            <a:pPr marL="0" lvl="0" indent="0" algn="l" rtl="0">
              <a:spcBef>
                <a:spcPts val="1200"/>
              </a:spcBef>
              <a:spcAft>
                <a:spcPts val="0"/>
              </a:spcAft>
              <a:buNone/>
            </a:pPr>
            <a:r>
              <a:rPr lang="en-GB"/>
              <a:t>Steps:</a:t>
            </a:r>
          </a:p>
          <a:p>
            <a:pPr marL="0" lvl="0" indent="0" algn="l" rtl="0">
              <a:spcBef>
                <a:spcPts val="1200"/>
              </a:spcBef>
              <a:spcAft>
                <a:spcPts val="0"/>
              </a:spcAft>
              <a:buNone/>
            </a:pPr>
            <a:r>
              <a:rPr lang="en-GB"/>
              <a:t>Calculate Ht-1 from U and X</a:t>
            </a:r>
          </a:p>
          <a:p>
            <a:pPr marL="0" lvl="0" indent="0" algn="l" rtl="0">
              <a:spcBef>
                <a:spcPts val="1200"/>
              </a:spcBef>
              <a:spcAft>
                <a:spcPts val="0"/>
              </a:spcAft>
              <a:buNone/>
            </a:pPr>
            <a:r>
              <a:rPr lang="en-GB"/>
              <a:t>Calculate yt-1 from Ht-1 and V</a:t>
            </a:r>
          </a:p>
          <a:p>
            <a:pPr marL="0" lvl="0" indent="0" algn="l" rtl="0">
              <a:spcBef>
                <a:spcPts val="1200"/>
              </a:spcBef>
              <a:spcAft>
                <a:spcPts val="0"/>
              </a:spcAft>
              <a:buNone/>
            </a:pPr>
            <a:r>
              <a:rPr lang="en-GB"/>
              <a:t>Calculate Ht from U,X,W and Ht-1</a:t>
            </a:r>
          </a:p>
          <a:p>
            <a:pPr marL="0" lvl="0" indent="0" algn="l" rtl="0">
              <a:spcBef>
                <a:spcPts val="1200"/>
              </a:spcBef>
              <a:spcAft>
                <a:spcPts val="0"/>
              </a:spcAft>
              <a:buNone/>
            </a:pPr>
            <a:r>
              <a:rPr lang="en-GB"/>
              <a:t>Calculate yt from V and Ht and so on…</a:t>
            </a:r>
          </a:p>
          <a:p>
            <a:pPr marL="0" lvl="0" indent="0" algn="l" rtl="0">
              <a:spcBef>
                <a:spcPts val="1200"/>
              </a:spcBef>
              <a:spcAft>
                <a:spcPts val="0"/>
              </a:spcAft>
              <a:buNone/>
            </a:pPr>
            <a:r>
              <a:rPr lang="en-GB"/>
              <a:t>Note :</a:t>
            </a:r>
          </a:p>
          <a:p>
            <a:pPr marL="0" lvl="0" indent="0" algn="l" rtl="0">
              <a:spcBef>
                <a:spcPts val="1200"/>
              </a:spcBef>
              <a:spcAft>
                <a:spcPts val="0"/>
              </a:spcAft>
              <a:buNone/>
            </a:pPr>
            <a:r>
              <a:rPr lang="en-GB"/>
              <a:t>1.U and V are weight vectors, different for every time step.</a:t>
            </a:r>
          </a:p>
          <a:p>
            <a:pPr marL="0" lvl="0" indent="0" algn="l" rtl="0">
              <a:spcBef>
                <a:spcPts val="1200"/>
              </a:spcBef>
              <a:spcAft>
                <a:spcPts val="0"/>
              </a:spcAft>
              <a:buNone/>
            </a:pPr>
            <a:r>
              <a:rPr lang="en-GB"/>
              <a:t>2.We can even calculate hidden layer( all time steps ) first then calculate y values.</a:t>
            </a:r>
          </a:p>
          <a:p>
            <a:pPr marL="0" lvl="0" indent="0" algn="l" rtl="0">
              <a:spcBef>
                <a:spcPts val="1200"/>
              </a:spcBef>
              <a:spcAft>
                <a:spcPts val="0"/>
              </a:spcAft>
              <a:buNone/>
            </a:pPr>
            <a:r>
              <a:rPr lang="en-GB"/>
              <a:t>3. Weight vectors are random initially.</a:t>
            </a:r>
          </a:p>
          <a:p>
            <a:pPr marL="0" lvl="0" indent="0" algn="l" rtl="0">
              <a:spcBef>
                <a:spcPts val="1200"/>
              </a:spcBef>
              <a:spcAft>
                <a:spcPts val="0"/>
              </a:spcAft>
              <a:buNone/>
            </a:pPr>
            <a:r>
              <a:rPr lang="en-GB"/>
              <a:t>Once Feed forwarding is done then we need to calculate the error and backpropagate the error using back propagation.</a:t>
            </a:r>
          </a:p>
          <a:p>
            <a:pPr marL="0" lvl="0" indent="0" algn="l" rtl="0">
              <a:spcBef>
                <a:spcPts val="1200"/>
              </a:spcBef>
              <a:spcAft>
                <a:spcPts val="1200"/>
              </a:spcAft>
              <a:buNone/>
            </a:pPr>
            <a:r>
              <a:rPr lang="en-GB"/>
              <a:t>we use Cross entropy as cost function ( assume you know so not going into details)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97"/>
          <p:cNvSpPr txBox="1">
            <a:spLocks noGrp="1"/>
          </p:cNvSpPr>
          <p:nvPr>
            <p:ph type="body" idx="1"/>
          </p:nvPr>
        </p:nvSpPr>
        <p:spPr>
          <a:xfrm>
            <a:off x="311700" y="126675"/>
            <a:ext cx="8520600" cy="53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Here is the complete picture for RNN and it’s Math.</a:t>
            </a:r>
          </a:p>
        </p:txBody>
      </p:sp>
      <p:pic>
        <p:nvPicPr>
          <p:cNvPr id="515" name="Google Shape;515;p97"/>
          <p:cNvPicPr preferRelativeResize="0"/>
          <p:nvPr/>
        </p:nvPicPr>
        <p:blipFill>
          <a:blip r:embed="rId3"/>
          <a:stretch>
            <a:fillRect/>
          </a:stretch>
        </p:blipFill>
        <p:spPr>
          <a:xfrm>
            <a:off x="672525" y="601150"/>
            <a:ext cx="7476187" cy="4542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98"/>
          <p:cNvSpPr txBox="1">
            <a:spLocks noGrp="1"/>
          </p:cNvSpPr>
          <p:nvPr>
            <p:ph type="body" idx="1"/>
          </p:nvPr>
        </p:nvSpPr>
        <p:spPr>
          <a:xfrm>
            <a:off x="0" y="58725"/>
            <a:ext cx="4124100" cy="45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Remember the BP for RNN is as same as neural networks BP.</a:t>
            </a:r>
            <a:br>
              <a:rPr lang="en-GB"/>
            </a:br>
            <a:r>
              <a:rPr lang="en-GB"/>
              <a:t>but here Current time step is calculated based on the previous time step so we have to traverse all the way back.</a:t>
            </a:r>
            <a:br>
              <a:rPr lang="en-GB"/>
            </a:br>
            <a:r>
              <a:rPr lang="en-GB"/>
              <a:t>if we apply chain rule which looks like this</a:t>
            </a:r>
          </a:p>
          <a:p>
            <a:pPr marL="0" lvl="0" indent="0" algn="l" rtl="0">
              <a:spcBef>
                <a:spcPts val="1200"/>
              </a:spcBef>
              <a:spcAft>
                <a:spcPts val="1200"/>
              </a:spcAft>
              <a:buNone/>
            </a:pPr>
            <a:r>
              <a:rPr lang="en-GB" b="1"/>
              <a:t>W’s are same for all the time steps </a:t>
            </a:r>
            <a:r>
              <a:rPr lang="en-GB"/>
              <a:t>so the chain rule expands more and more</a:t>
            </a:r>
          </a:p>
        </p:txBody>
      </p:sp>
      <p:pic>
        <p:nvPicPr>
          <p:cNvPr id="521" name="Google Shape;521;p98"/>
          <p:cNvPicPr preferRelativeResize="0"/>
          <p:nvPr/>
        </p:nvPicPr>
        <p:blipFill>
          <a:blip r:embed="rId3"/>
          <a:stretch>
            <a:fillRect/>
          </a:stretch>
        </p:blipFill>
        <p:spPr>
          <a:xfrm>
            <a:off x="4417375" y="0"/>
            <a:ext cx="4726615"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8"/>
          <p:cNvPicPr preferRelativeResize="0"/>
          <p:nvPr/>
        </p:nvPicPr>
        <p:blipFill>
          <a:blip r:embed="rId3"/>
          <a:stretch>
            <a:fillRect/>
          </a:stretch>
        </p:blipFill>
        <p:spPr>
          <a:xfrm>
            <a:off x="165000" y="152400"/>
            <a:ext cx="8606333"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99"/>
          <p:cNvSpPr txBox="1">
            <a:spLocks noGrp="1"/>
          </p:cNvSpPr>
          <p:nvPr>
            <p:ph type="title"/>
          </p:nvPr>
        </p:nvSpPr>
        <p:spPr>
          <a:xfrm>
            <a:off x="311700" y="170525"/>
            <a:ext cx="85206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with RNN → Vanishing/exploding gradient problem</a:t>
            </a:r>
          </a:p>
        </p:txBody>
      </p:sp>
      <p:sp>
        <p:nvSpPr>
          <p:cNvPr id="527" name="Google Shape;527;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Since </a:t>
            </a:r>
            <a:r>
              <a:rPr lang="en-GB" b="1"/>
              <a:t>W’s are same for all timesteps</a:t>
            </a:r>
            <a:r>
              <a:rPr lang="en-GB"/>
              <a:t>, during back propagation as we go back adjusting the weights, The signal gets either too weak or too strong which cause either vanishing or exploding problem.</a:t>
            </a:r>
          </a:p>
          <a:p>
            <a:pPr marL="0" lvl="0" indent="0" algn="l" rtl="0">
              <a:spcBef>
                <a:spcPts val="1200"/>
              </a:spcBef>
              <a:spcAft>
                <a:spcPts val="0"/>
              </a:spcAft>
              <a:buNone/>
            </a:pPr>
            <a:r>
              <a:rPr lang="en-GB"/>
              <a:t>To avoid this we use either GRU or LSTM</a:t>
            </a:r>
          </a:p>
          <a:p>
            <a:pPr marL="0" lvl="0" indent="0" algn="l" rtl="0">
              <a:spcBef>
                <a:spcPts val="1200"/>
              </a:spcBef>
              <a:spcAft>
                <a:spcPts val="1200"/>
              </a:spcAft>
              <a:buNone/>
            </a:pPr>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00"/>
          <p:cNvSpPr txBox="1">
            <a:spLocks noGrp="1"/>
          </p:cNvSpPr>
          <p:nvPr>
            <p:ph type="body" idx="1"/>
          </p:nvPr>
        </p:nvSpPr>
        <p:spPr>
          <a:xfrm>
            <a:off x="5374925" y="116525"/>
            <a:ext cx="3626400" cy="4883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We all know that a neural network uses an algorithm called BackPropagation to update the weights of the network. So what BP does is</a:t>
            </a:r>
          </a:p>
          <a:p>
            <a:pPr marL="0" lvl="0" indent="0" algn="l" rtl="0">
              <a:spcBef>
                <a:spcPts val="1200"/>
              </a:spcBef>
              <a:spcAft>
                <a:spcPts val="0"/>
              </a:spcAft>
              <a:buNone/>
            </a:pPr>
            <a:r>
              <a:rPr lang="en-GB"/>
              <a:t>It first calculates the gradients from the error using the chain rule in Calculus, then it updates the weights(Gradient descent).</a:t>
            </a:r>
          </a:p>
          <a:p>
            <a:pPr marL="0" lvl="0" indent="0" algn="l" rtl="0">
              <a:spcBef>
                <a:spcPts val="1200"/>
              </a:spcBef>
              <a:spcAft>
                <a:spcPts val="1200"/>
              </a:spcAft>
              <a:buNone/>
            </a:pPr>
            <a:r>
              <a:rPr lang="en-GB"/>
              <a:t>since the BP starts from the output layer to all the way back to input layer , In a simple neural network we may not face problems with updating weights but in a deep neural network we might face some issues.</a:t>
            </a:r>
          </a:p>
        </p:txBody>
      </p:sp>
      <p:pic>
        <p:nvPicPr>
          <p:cNvPr id="533" name="Google Shape;533;p100"/>
          <p:cNvPicPr preferRelativeResize="0"/>
          <p:nvPr/>
        </p:nvPicPr>
        <p:blipFill>
          <a:blip r:embed="rId3"/>
          <a:stretch>
            <a:fillRect/>
          </a:stretch>
        </p:blipFill>
        <p:spPr>
          <a:xfrm>
            <a:off x="8" y="0"/>
            <a:ext cx="5278633"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As we go back with the gradients , It is possible that the values get either smaller exponentially which causes Vanishing Gradient problem or larger exponentially which causes Exploding Gradient problem.</a:t>
            </a:r>
          </a:p>
          <a:p>
            <a:pPr marL="0" lvl="0" indent="0" algn="l" rtl="0">
              <a:spcBef>
                <a:spcPts val="1200"/>
              </a:spcBef>
              <a:spcAft>
                <a:spcPts val="0"/>
              </a:spcAft>
              <a:buNone/>
            </a:pPr>
            <a:r>
              <a:rPr lang="en-GB"/>
              <a:t>Due to this we get the problems of training the network.</a:t>
            </a:r>
          </a:p>
          <a:p>
            <a:pPr marL="0" lvl="0" indent="0" algn="l" rtl="0">
              <a:spcBef>
                <a:spcPts val="1200"/>
              </a:spcBef>
              <a:spcAft>
                <a:spcPts val="1200"/>
              </a:spcAft>
              <a:buNone/>
            </a:pPr>
            <a:r>
              <a:rPr lang="en-GB"/>
              <a:t>In RNN’s, we have time steps and current time step value depends on the previous time step so we need to go all the way back to make an update.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102"/>
          <p:cNvPicPr preferRelativeResize="0"/>
          <p:nvPr/>
        </p:nvPicPr>
        <p:blipFill>
          <a:blip r:embed="rId3"/>
          <a:stretch>
            <a:fillRect/>
          </a:stretch>
        </p:blipFill>
        <p:spPr>
          <a:xfrm>
            <a:off x="380363" y="0"/>
            <a:ext cx="8383286"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103"/>
          <p:cNvPicPr preferRelativeResize="0"/>
          <p:nvPr/>
        </p:nvPicPr>
        <p:blipFill>
          <a:blip r:embed="rId3"/>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3346</Words>
  <Application>Microsoft Macintosh PowerPoint</Application>
  <PresentationFormat>On-screen Show (16:9)</PresentationFormat>
  <Paragraphs>178</Paragraphs>
  <Slides>94</Slides>
  <Notes>92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Georgia</vt:lpstr>
      <vt:lpstr>Simple Light</vt:lpstr>
      <vt:lpstr>Machine Learning &amp; Deep Learning </vt:lpstr>
      <vt:lpstr>PowerPoint Presentation</vt:lpstr>
      <vt:lpstr>PowerPoint Presentation</vt:lpstr>
      <vt:lpstr>PowerPoint Presentation</vt:lpstr>
      <vt:lpstr>How Time/Temporal (history) information is useful</vt:lpstr>
      <vt:lpstr>PowerPoint Presentation</vt:lpstr>
      <vt:lpstr>Data where the order matter in our ML space?</vt:lpstr>
      <vt:lpstr>PowerPoint Presentation</vt:lpstr>
      <vt:lpstr>PowerPoint Presentation</vt:lpstr>
      <vt:lpstr>PowerPoint Presentation</vt:lpstr>
      <vt:lpstr>PowerPoint Presentation</vt:lpstr>
      <vt:lpstr>PowerPoint Presentation</vt:lpstr>
      <vt:lpstr>PowerPoint Presentation</vt:lpstr>
      <vt:lpstr>RNN</vt:lpstr>
      <vt:lpstr>How RNN’s solve “the whole order matters thing” data?</vt:lpstr>
      <vt:lpstr>RNN has the following models</vt:lpstr>
      <vt:lpstr>PowerPoint Presentation</vt:lpstr>
      <vt:lpstr>PowerPoint Presentation</vt:lpstr>
      <vt:lpstr>Why RNN? - What the Problem with ANN?</vt:lpstr>
      <vt:lpstr>Neuron with Recurrence</vt:lpstr>
      <vt:lpstr>PowerPoint Presentation</vt:lpstr>
      <vt:lpstr>PowerPoint Presentation</vt:lpstr>
      <vt:lpstr>PowerPoint Presentation</vt:lpstr>
      <vt:lpstr>PowerPoint Presentation</vt:lpstr>
      <vt:lpstr>PowerPoint Presentation</vt:lpstr>
      <vt:lpstr>But what if i have Sequence/Order?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BPTT ( Back propagation through time )</vt:lpstr>
      <vt:lpstr>PowerPoint Presentation</vt:lpstr>
      <vt:lpstr>PowerPoint Presentation</vt:lpstr>
      <vt:lpstr>Exploding vs Vanishing Gradient</vt:lpstr>
      <vt:lpstr>PowerPoint Presentation</vt:lpstr>
      <vt:lpstr>Other Solution: Selective Read, Write &amp; Forget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LSTM</vt:lpstr>
      <vt:lpstr>LSTM</vt:lpstr>
      <vt:lpstr>PowerPoint Presentation</vt:lpstr>
      <vt:lpstr>PowerPoint Presentation</vt:lpstr>
      <vt:lpstr>PowerPoint Presentation</vt:lpstr>
      <vt:lpstr>PowerPoint Presentation</vt:lpstr>
      <vt:lpstr>PowerPoint Presentation</vt:lpstr>
      <vt:lpstr>LSTM Cell</vt:lpstr>
      <vt:lpstr>What are the inputs and outputs of the LSTM cell at any step (time step (t))??  </vt:lpstr>
      <vt:lpstr>PowerPoint Presentation</vt:lpstr>
      <vt:lpstr>PowerPoint Presentation</vt:lpstr>
      <vt:lpstr>PowerPoint Presentation</vt:lpstr>
      <vt:lpstr>PowerPoint Presentation</vt:lpstr>
      <vt:lpstr>PowerPoint Presentation</vt:lpstr>
      <vt:lpstr>Memory/Cell State</vt:lpstr>
      <vt:lpstr>PowerPoint Presentation</vt:lpstr>
      <vt:lpstr>PowerPoint Presentation</vt:lpstr>
      <vt:lpstr>Example - input output shape</vt:lpstr>
      <vt:lpstr>Activation function used in RNN lstm</vt:lpstr>
      <vt:lpstr>Important Links and References - RNN_LSTM</vt:lpstr>
      <vt:lpstr>Xtra</vt:lpstr>
      <vt:lpstr>PowerPoint Presentation</vt:lpstr>
      <vt:lpstr>Gated Recurrent Units (GRU)</vt:lpstr>
      <vt:lpstr>PowerPoint Presentation</vt:lpstr>
      <vt:lpstr>Long Short Term Memory Network (LSTM)</vt:lpstr>
      <vt:lpstr>PowerPoint Presentation</vt:lpstr>
      <vt:lpstr>PowerPoint Presentation</vt:lpstr>
      <vt:lpstr>Conclusion</vt:lpstr>
      <vt:lpstr>PowerPoint Presentation</vt:lpstr>
      <vt:lpstr>PowerPoint Presentation</vt:lpstr>
      <vt:lpstr>Summary of FFNN is</vt:lpstr>
      <vt:lpstr>PowerPoint Presentation</vt:lpstr>
      <vt:lpstr>PowerPoint Presentation</vt:lpstr>
      <vt:lpstr>PowerPoint Presentation</vt:lpstr>
      <vt:lpstr>PowerPoint Presentation</vt:lpstr>
      <vt:lpstr>PowerPoint Presentation</vt:lpstr>
      <vt:lpstr>Problems with RNN → Vanishing/exploding gradient problem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dc:creator/>
  <cp:lastModifiedBy>Umer Farooq</cp:lastModifiedBy>
  <cp:revision>3</cp:revision>
  <dcterms:created xsi:type="dcterms:W3CDTF">2022-06-29T07:04:00Z</dcterms:created>
  <dcterms:modified xsi:type="dcterms:W3CDTF">2022-06-29T10:34:53Z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F2E7380E7C354EE6B2C544E892C7690E</vt:lpwstr>
  </property>
  <property fmtid="{D5CDD505-2E9C-101B-9397-08002B2CF9AE}" pid="3" name="KSOProductBuildVer">
    <vt:lpwstr>1033-11.2.0.11156</vt:lpwstr>
  </property>
</Properties>
</file>